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Overpass Light" charset="0"/>
      <p:regular r:id="rId22"/>
    </p:embeddedFont>
    <p:embeddedFont>
      <p:font typeface="Overpass Light Bold" charset="0"/>
      <p:regular r:id="rId23"/>
    </p:embeddedFont>
    <p:embeddedFont>
      <p:font typeface="Calibri" pitchFamily="34" charset="0"/>
      <p:regular r:id="rId24"/>
      <p:bold r:id="rId25"/>
      <p:italic r:id="rId26"/>
      <p:boldItalic r:id="rId27"/>
    </p:embeddedFont>
    <p:embeddedFont>
      <p:font typeface="Open Sans Light Bold" charset="0"/>
      <p:regular r:id="rId28"/>
    </p:embeddedFont>
    <p:embeddedFont>
      <p:font typeface="Aileron Regular Bold" charset="0"/>
      <p:regular r:id="rId29"/>
    </p:embeddedFont>
    <p:embeddedFont>
      <p:font typeface="Prompt Light" charset="-34"/>
      <p:regular r:id="rId30"/>
    </p:embeddedFont>
    <p:embeddedFont>
      <p:font typeface="Prompt Bold" charset="-34"/>
      <p:regular r:id="rId31"/>
    </p:embeddedFont>
    <p:embeddedFont>
      <p:font typeface="Open Sans Light" charset="0"/>
      <p:regular r:id="rId32"/>
    </p:embeddedFont>
    <p:embeddedFont>
      <p:font typeface="Open Sans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-65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3815" y="9040112"/>
            <a:ext cx="955485" cy="218188"/>
            <a:chOff x="0" y="0"/>
            <a:chExt cx="1273980" cy="290918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grpSp>
        <p:nvGrpSpPr>
          <p:cNvPr id="9" name="Group 9"/>
          <p:cNvGrpSpPr/>
          <p:nvPr/>
        </p:nvGrpSpPr>
        <p:grpSpPr>
          <a:xfrm>
            <a:off x="16327592" y="1028700"/>
            <a:ext cx="907930" cy="909041"/>
            <a:chOff x="0" y="0"/>
            <a:chExt cx="1210574" cy="1212055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1210574" cy="1212055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241518" y="321121"/>
              <a:ext cx="727537" cy="5888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0"/>
                </a:lnSpc>
              </a:pPr>
              <a:r>
                <a:rPr lang="en-US" sz="3000">
                  <a:solidFill>
                    <a:srgbClr val="FAFAFA"/>
                  </a:solidFill>
                  <a:latin typeface="Cormorant Garamond Bold Bold"/>
                </a:rPr>
                <a:t>H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1314450"/>
            <a:ext cx="13240649" cy="3900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5000"/>
              </a:lnSpc>
            </a:pPr>
            <a:r>
              <a:rPr lang="en-US" sz="15000">
                <a:solidFill>
                  <a:srgbClr val="FAFAFA"/>
                </a:solidFill>
                <a:latin typeface="Cormorant Garamond Bold Bold"/>
              </a:rPr>
              <a:t>Smart Curated Security System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28700" y="8500225"/>
            <a:ext cx="16230600" cy="758075"/>
            <a:chOff x="0" y="0"/>
            <a:chExt cx="21640800" cy="1010767"/>
          </a:xfrm>
        </p:grpSpPr>
        <p:sp>
          <p:nvSpPr>
            <p:cNvPr id="15" name="AutoShape 15"/>
            <p:cNvSpPr/>
            <p:nvPr/>
          </p:nvSpPr>
          <p:spPr>
            <a:xfrm>
              <a:off x="0" y="0"/>
              <a:ext cx="21640800" cy="42765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641974"/>
              <a:ext cx="12561738" cy="368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00"/>
                </a:lnSpc>
                <a:spcBef>
                  <a:spcPct val="0"/>
                </a:spcBef>
              </a:pPr>
              <a:r>
                <a:rPr lang="en-US" sz="1500" spc="45">
                  <a:solidFill>
                    <a:srgbClr val="FAFAFA"/>
                  </a:solidFill>
                  <a:latin typeface="Overpass Light"/>
                </a:rPr>
                <a:t>TEAM : HUSTLERS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01830" y="2838277"/>
            <a:ext cx="10049900" cy="3650326"/>
            <a:chOff x="0" y="0"/>
            <a:chExt cx="13399867" cy="4867101"/>
          </a:xfrm>
        </p:grpSpPr>
        <p:sp>
          <p:nvSpPr>
            <p:cNvPr id="3" name="TextBox 3"/>
            <p:cNvSpPr txBox="1"/>
            <p:nvPr/>
          </p:nvSpPr>
          <p:spPr>
            <a:xfrm>
              <a:off x="0" y="-19050"/>
              <a:ext cx="13399867" cy="627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50"/>
                </a:lnSpc>
              </a:pPr>
              <a:r>
                <a:rPr lang="en-US" sz="3000" spc="-45">
                  <a:solidFill>
                    <a:srgbClr val="FAFAFA"/>
                  </a:solidFill>
                  <a:latin typeface="Cormorant Garamond Bold Bold"/>
                </a:rPr>
                <a:t>WORKING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119634"/>
              <a:ext cx="13399867" cy="27474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50"/>
                </a:lnSpc>
              </a:pPr>
              <a:r>
                <a:rPr lang="en-US" sz="7000">
                  <a:solidFill>
                    <a:srgbClr val="FAFAFA"/>
                  </a:solidFill>
                  <a:latin typeface="Cormorant Garamond Bold Bold"/>
                </a:rPr>
                <a:t>WORKING OF PROJECT IN  PARTS!!</a:t>
              </a: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1324244"/>
              <a:ext cx="13399867" cy="41807"/>
            </a:xfrm>
            <a:prstGeom prst="rect">
              <a:avLst/>
            </a:prstGeom>
            <a:solidFill>
              <a:srgbClr val="CDA63C"/>
            </a:solidFill>
          </p:spPr>
        </p:sp>
      </p:grpSp>
      <p:grpSp>
        <p:nvGrpSpPr>
          <p:cNvPr id="6" name="Group 6"/>
          <p:cNvGrpSpPr/>
          <p:nvPr/>
        </p:nvGrpSpPr>
        <p:grpSpPr>
          <a:xfrm rot="5400000">
            <a:off x="16672463" y="1373571"/>
            <a:ext cx="955485" cy="218188"/>
            <a:chOff x="0" y="0"/>
            <a:chExt cx="1273980" cy="290918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207770"/>
            <a:ext cx="16230600" cy="1028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50"/>
              </a:lnSpc>
            </a:pPr>
            <a:r>
              <a:rPr lang="en-US" sz="7000">
                <a:solidFill>
                  <a:srgbClr val="FAFAFA"/>
                </a:solidFill>
                <a:latin typeface="Cormorant Garamond Bold Bold"/>
              </a:rPr>
              <a:t>Parts in which our project is divided!!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351370" y="1028700"/>
            <a:ext cx="907930" cy="909041"/>
            <a:chOff x="0" y="0"/>
            <a:chExt cx="1210574" cy="1212055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210574" cy="1212055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241518" y="321121"/>
              <a:ext cx="727537" cy="5888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4205554"/>
            <a:ext cx="7049573" cy="2139494"/>
            <a:chOff x="0" y="0"/>
            <a:chExt cx="9399431" cy="2852659"/>
          </a:xfrm>
        </p:grpSpPr>
        <p:sp>
          <p:nvSpPr>
            <p:cNvPr id="8" name="AutoShape 8"/>
            <p:cNvSpPr/>
            <p:nvPr/>
          </p:nvSpPr>
          <p:spPr>
            <a:xfrm>
              <a:off x="0" y="1655017"/>
              <a:ext cx="8993484" cy="46543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624535" y="481167"/>
              <a:ext cx="8368949" cy="12335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9"/>
                </a:lnSpc>
              </a:pPr>
              <a:r>
                <a:rPr lang="en-US" sz="2714" spc="-40">
                  <a:solidFill>
                    <a:srgbClr val="FAFAFA"/>
                  </a:solidFill>
                  <a:latin typeface="Overpass Light Bold"/>
                </a:rPr>
                <a:t>CONNECTION MOBILE APPLICATION WITH ARDUINO 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366635"/>
              <a:ext cx="9399431" cy="4860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36"/>
                </a:lnSpc>
              </a:pPr>
              <a:endParaRPr/>
            </a:p>
          </p:txBody>
        </p:sp>
        <p:sp>
          <p:nvSpPr>
            <p:cNvPr id="11" name="AutoShape 11"/>
            <p:cNvSpPr/>
            <p:nvPr/>
          </p:nvSpPr>
          <p:spPr>
            <a:xfrm>
              <a:off x="0" y="0"/>
              <a:ext cx="8993484" cy="47198"/>
            </a:xfrm>
            <a:prstGeom prst="rect">
              <a:avLst/>
            </a:prstGeom>
            <a:solidFill>
              <a:srgbClr val="CDA63C"/>
            </a:solidFill>
          </p:spPr>
        </p: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710108"/>
              <a:ext cx="249814" cy="281998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9895018" y="5964563"/>
            <a:ext cx="7638047" cy="2318092"/>
            <a:chOff x="0" y="0"/>
            <a:chExt cx="10184063" cy="3090789"/>
          </a:xfrm>
        </p:grpSpPr>
        <p:sp>
          <p:nvSpPr>
            <p:cNvPr id="14" name="AutoShape 14"/>
            <p:cNvSpPr/>
            <p:nvPr/>
          </p:nvSpPr>
          <p:spPr>
            <a:xfrm>
              <a:off x="0" y="1793172"/>
              <a:ext cx="9744228" cy="50428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676669" y="529284"/>
              <a:ext cx="9067559" cy="13285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24"/>
                </a:lnSpc>
              </a:pPr>
              <a:r>
                <a:rPr lang="en-US" sz="2941" spc="-44">
                  <a:solidFill>
                    <a:srgbClr val="FAFAFA"/>
                  </a:solidFill>
                  <a:latin typeface="Overpass Light Bold"/>
                </a:rPr>
                <a:t>Interfacing nRF24L01 with Arduino for BLE communication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572145"/>
              <a:ext cx="10184063" cy="5186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65"/>
                </a:lnSpc>
              </a:pPr>
              <a:endParaRPr/>
            </a:p>
          </p:txBody>
        </p:sp>
        <p:sp>
          <p:nvSpPr>
            <p:cNvPr id="17" name="AutoShape 17"/>
            <p:cNvSpPr/>
            <p:nvPr/>
          </p:nvSpPr>
          <p:spPr>
            <a:xfrm>
              <a:off x="0" y="0"/>
              <a:ext cx="9744228" cy="51138"/>
            </a:xfrm>
            <a:prstGeom prst="rect">
              <a:avLst/>
            </a:prstGeom>
            <a:solidFill>
              <a:srgbClr val="CDA63C"/>
            </a:solidFill>
          </p:spPr>
        </p:sp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769386"/>
              <a:ext cx="270667" cy="305539"/>
            </a:xfrm>
            <a:prstGeom prst="rect">
              <a:avLst/>
            </a:prstGeom>
          </p:spPr>
        </p:pic>
      </p:grpSp>
      <p:grpSp>
        <p:nvGrpSpPr>
          <p:cNvPr id="19" name="Group 19"/>
          <p:cNvGrpSpPr/>
          <p:nvPr/>
        </p:nvGrpSpPr>
        <p:grpSpPr>
          <a:xfrm>
            <a:off x="1028700" y="1028700"/>
            <a:ext cx="955485" cy="218188"/>
            <a:chOff x="0" y="0"/>
            <a:chExt cx="1273980" cy="290918"/>
          </a:xfrm>
        </p:grpSpPr>
        <p:grpSp>
          <p:nvGrpSpPr>
            <p:cNvPr id="20" name="Group 20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7049941"/>
            <a:ext cx="3525022" cy="2066664"/>
          </a:xfrm>
          <a:prstGeom prst="rect">
            <a:avLst/>
          </a:prstGeom>
          <a:solidFill>
            <a:srgbClr val="86EAE9"/>
          </a:solidFill>
        </p:spPr>
      </p:sp>
      <p:sp>
        <p:nvSpPr>
          <p:cNvPr id="3" name="AutoShape 3"/>
          <p:cNvSpPr/>
          <p:nvPr/>
        </p:nvSpPr>
        <p:spPr>
          <a:xfrm>
            <a:off x="3935565" y="6432773"/>
            <a:ext cx="3525022" cy="2066664"/>
          </a:xfrm>
          <a:prstGeom prst="rect">
            <a:avLst/>
          </a:prstGeom>
          <a:solidFill>
            <a:srgbClr val="3EDAD8"/>
          </a:solidFill>
        </p:spPr>
      </p:sp>
      <p:grpSp>
        <p:nvGrpSpPr>
          <p:cNvPr id="4" name="Group 4"/>
          <p:cNvGrpSpPr/>
          <p:nvPr/>
        </p:nvGrpSpPr>
        <p:grpSpPr>
          <a:xfrm rot="-10800000">
            <a:off x="3935565" y="8499438"/>
            <a:ext cx="618157" cy="617168"/>
            <a:chOff x="0" y="0"/>
            <a:chExt cx="6350000" cy="63398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EDAD8">
                <a:alpha val="49803"/>
              </a:srgbClr>
            </a:solidFill>
          </p:spPr>
        </p:sp>
      </p:grpSp>
      <p:sp>
        <p:nvSpPr>
          <p:cNvPr id="6" name="AutoShape 6"/>
          <p:cNvSpPr/>
          <p:nvPr/>
        </p:nvSpPr>
        <p:spPr>
          <a:xfrm>
            <a:off x="6842430" y="5815605"/>
            <a:ext cx="3525022" cy="2066664"/>
          </a:xfrm>
          <a:prstGeom prst="rect">
            <a:avLst/>
          </a:prstGeom>
          <a:solidFill>
            <a:srgbClr val="37C9EF"/>
          </a:solidFill>
        </p:spPr>
      </p:sp>
      <p:sp>
        <p:nvSpPr>
          <p:cNvPr id="7" name="AutoShape 7"/>
          <p:cNvSpPr/>
          <p:nvPr/>
        </p:nvSpPr>
        <p:spPr>
          <a:xfrm>
            <a:off x="9749295" y="5198437"/>
            <a:ext cx="3525022" cy="2066664"/>
          </a:xfrm>
          <a:prstGeom prst="rect">
            <a:avLst/>
          </a:prstGeom>
          <a:solidFill>
            <a:srgbClr val="2C92D5"/>
          </a:solidFill>
        </p:spPr>
      </p:sp>
      <p:grpSp>
        <p:nvGrpSpPr>
          <p:cNvPr id="8" name="Group 8"/>
          <p:cNvGrpSpPr/>
          <p:nvPr/>
        </p:nvGrpSpPr>
        <p:grpSpPr>
          <a:xfrm rot="-10800000">
            <a:off x="9749295" y="7265102"/>
            <a:ext cx="618157" cy="617168"/>
            <a:chOff x="0" y="0"/>
            <a:chExt cx="6350000" cy="63398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92D5">
                <a:alpha val="49803"/>
              </a:srgbClr>
            </a:solidFill>
          </p:spPr>
        </p:sp>
      </p:grpSp>
      <p:grpSp>
        <p:nvGrpSpPr>
          <p:cNvPr id="10" name="Group 10"/>
          <p:cNvGrpSpPr/>
          <p:nvPr/>
        </p:nvGrpSpPr>
        <p:grpSpPr>
          <a:xfrm rot="-10800000">
            <a:off x="6842430" y="7882270"/>
            <a:ext cx="618157" cy="617168"/>
            <a:chOff x="0" y="0"/>
            <a:chExt cx="6350000" cy="63398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C9EF">
                <a:alpha val="49803"/>
              </a:srgbClr>
            </a:solidFill>
          </p:spPr>
        </p:sp>
      </p:grpSp>
      <p:grpSp>
        <p:nvGrpSpPr>
          <p:cNvPr id="12" name="Group 12"/>
          <p:cNvGrpSpPr/>
          <p:nvPr/>
        </p:nvGrpSpPr>
        <p:grpSpPr>
          <a:xfrm rot="-8100000">
            <a:off x="14746114" y="4574784"/>
            <a:ext cx="2082968" cy="2079635"/>
            <a:chOff x="0" y="0"/>
            <a:chExt cx="6350000" cy="633984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538A"/>
            </a:solidFill>
          </p:spPr>
        </p:sp>
      </p:grpSp>
      <p:sp>
        <p:nvSpPr>
          <p:cNvPr id="14" name="AutoShape 14"/>
          <p:cNvSpPr/>
          <p:nvPr/>
        </p:nvSpPr>
        <p:spPr>
          <a:xfrm>
            <a:off x="12650434" y="4581269"/>
            <a:ext cx="3525022" cy="2066664"/>
          </a:xfrm>
          <a:prstGeom prst="rect">
            <a:avLst/>
          </a:prstGeom>
          <a:solidFill>
            <a:srgbClr val="13538A"/>
          </a:solidFill>
        </p:spPr>
      </p:sp>
      <p:grpSp>
        <p:nvGrpSpPr>
          <p:cNvPr id="15" name="Group 15"/>
          <p:cNvGrpSpPr/>
          <p:nvPr/>
        </p:nvGrpSpPr>
        <p:grpSpPr>
          <a:xfrm rot="-10800000">
            <a:off x="12650434" y="6647934"/>
            <a:ext cx="618157" cy="617168"/>
            <a:chOff x="0" y="0"/>
            <a:chExt cx="6350000" cy="633984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538A">
                <a:alpha val="49803"/>
              </a:srgbClr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2026393" y="7598676"/>
            <a:ext cx="907784" cy="86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spc="250">
                <a:solidFill>
                  <a:srgbClr val="FFFFFF"/>
                </a:solidFill>
                <a:latin typeface="Aileron Regular Bold"/>
              </a:rPr>
              <a:t>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36408" y="4275417"/>
            <a:ext cx="1887754" cy="220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Connect the Load Cell to the HX711 Module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553722" y="4027588"/>
            <a:ext cx="1887754" cy="1761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HX711 Module to the Arduino board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460587" y="3920608"/>
            <a:ext cx="1887754" cy="1319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Connect the Arduino and  HX711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310774" y="2788860"/>
            <a:ext cx="2139214" cy="1761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Generate, Compile, and Upload the Arduino code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469068" y="2187635"/>
            <a:ext cx="3167914" cy="1761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Set the weight zero offset for the HX711 component and run it!!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043707" y="6981508"/>
            <a:ext cx="907784" cy="86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spc="250">
                <a:solidFill>
                  <a:srgbClr val="FFFFFF"/>
                </a:solidFill>
                <a:latin typeface="Aileron Regular Bold"/>
              </a:rPr>
              <a:t>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0800759" y="5747172"/>
            <a:ext cx="907784" cy="86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spc="250">
                <a:solidFill>
                  <a:srgbClr val="FFFFFF"/>
                </a:solidFill>
                <a:latin typeface="Aileron Regular Bold"/>
              </a:rPr>
              <a:t>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950572" y="6364340"/>
            <a:ext cx="907784" cy="86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spc="250">
                <a:solidFill>
                  <a:srgbClr val="FFFFFF"/>
                </a:solidFill>
                <a:latin typeface="Aileron Regular Bold"/>
              </a:rPr>
              <a:t>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959053" y="5130004"/>
            <a:ext cx="907784" cy="864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spc="250">
                <a:solidFill>
                  <a:srgbClr val="FFFFFF"/>
                </a:solidFill>
                <a:latin typeface="Aileron Regular Bold"/>
              </a:rPr>
              <a:t>5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3550138" y="1071859"/>
            <a:ext cx="11187724" cy="1043642"/>
            <a:chOff x="0" y="0"/>
            <a:chExt cx="14916965" cy="1391523"/>
          </a:xfrm>
        </p:grpSpPr>
        <p:sp>
          <p:nvSpPr>
            <p:cNvPr id="28" name="TextBox 28"/>
            <p:cNvSpPr txBox="1"/>
            <p:nvPr/>
          </p:nvSpPr>
          <p:spPr>
            <a:xfrm>
              <a:off x="0" y="812826"/>
              <a:ext cx="14916965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r>
                <a:rPr lang="en-US" sz="2600" u="none" spc="130">
                  <a:solidFill>
                    <a:srgbClr val="191919"/>
                  </a:solidFill>
                  <a:latin typeface="Aileron Regular"/>
                </a:rPr>
                <a:t>5-Step working process</a:t>
              </a: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47625"/>
              <a:ext cx="14916965" cy="7730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u="none" spc="107">
                  <a:solidFill>
                    <a:srgbClr val="13538A"/>
                  </a:solidFill>
                  <a:latin typeface="Aileron Heavy"/>
                </a:rPr>
                <a:t>WORKING OF WEIGHT ALARM FOR SECURITY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097189"/>
            <a:ext cx="3076212" cy="978333"/>
            <a:chOff x="0" y="0"/>
            <a:chExt cx="10367846" cy="3230880"/>
          </a:xfrm>
        </p:grpSpPr>
        <p:sp>
          <p:nvSpPr>
            <p:cNvPr id="3" name="Freeform 3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86EAE9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317297" y="6097189"/>
            <a:ext cx="3076212" cy="978333"/>
            <a:chOff x="0" y="0"/>
            <a:chExt cx="10367846" cy="3230880"/>
          </a:xfrm>
        </p:grpSpPr>
        <p:sp>
          <p:nvSpPr>
            <p:cNvPr id="5" name="Freeform 5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3EDAD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605894" y="6097189"/>
            <a:ext cx="3076212" cy="978333"/>
            <a:chOff x="0" y="0"/>
            <a:chExt cx="10367846" cy="3230880"/>
          </a:xfrm>
        </p:grpSpPr>
        <p:sp>
          <p:nvSpPr>
            <p:cNvPr id="7" name="Freeform 7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37C9E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894491" y="6097189"/>
            <a:ext cx="3076212" cy="978333"/>
            <a:chOff x="0" y="0"/>
            <a:chExt cx="10367846" cy="3230880"/>
          </a:xfrm>
        </p:grpSpPr>
        <p:sp>
          <p:nvSpPr>
            <p:cNvPr id="9" name="Freeform 9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2C92D5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4183088" y="6097189"/>
            <a:ext cx="3076212" cy="978333"/>
            <a:chOff x="0" y="0"/>
            <a:chExt cx="10367846" cy="3230880"/>
          </a:xfrm>
        </p:grpSpPr>
        <p:sp>
          <p:nvSpPr>
            <p:cNvPr id="11" name="Freeform 11"/>
            <p:cNvSpPr/>
            <p:nvPr/>
          </p:nvSpPr>
          <p:spPr>
            <a:xfrm>
              <a:off x="5080" y="12700"/>
              <a:ext cx="10352606" cy="3205480"/>
            </a:xfrm>
            <a:custGeom>
              <a:avLst/>
              <a:gdLst/>
              <a:ahLst/>
              <a:cxnLst/>
              <a:rect l="l" t="t" r="r" b="b"/>
              <a:pathLst>
                <a:path w="10352606" h="3205480">
                  <a:moveTo>
                    <a:pt x="9562665" y="3205480"/>
                  </a:moveTo>
                  <a:lnTo>
                    <a:pt x="0" y="3205480"/>
                  </a:lnTo>
                  <a:lnTo>
                    <a:pt x="791210" y="1602740"/>
                  </a:lnTo>
                  <a:lnTo>
                    <a:pt x="0" y="0"/>
                  </a:lnTo>
                  <a:lnTo>
                    <a:pt x="9562665" y="0"/>
                  </a:lnTo>
                  <a:lnTo>
                    <a:pt x="10352606" y="1602740"/>
                  </a:lnTo>
                  <a:lnTo>
                    <a:pt x="9562665" y="3205480"/>
                  </a:lnTo>
                  <a:close/>
                </a:path>
              </a:pathLst>
            </a:custGeom>
            <a:solidFill>
              <a:srgbClr val="13538A"/>
            </a:solidFill>
          </p:spPr>
        </p:sp>
      </p:grpSp>
      <p:grpSp>
        <p:nvGrpSpPr>
          <p:cNvPr id="12" name="Group 12"/>
          <p:cNvGrpSpPr/>
          <p:nvPr/>
        </p:nvGrpSpPr>
        <p:grpSpPr>
          <a:xfrm rot="5400000">
            <a:off x="1941249" y="5955251"/>
            <a:ext cx="1251114" cy="313224"/>
            <a:chOff x="0" y="0"/>
            <a:chExt cx="2029110" cy="508000"/>
          </a:xfrm>
        </p:grpSpPr>
        <p:sp>
          <p:nvSpPr>
            <p:cNvPr id="13" name="Freeform 13"/>
            <p:cNvSpPr/>
            <p:nvPr/>
          </p:nvSpPr>
          <p:spPr>
            <a:xfrm>
              <a:off x="1581713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7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7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1430"/>
              <a:ext cx="2029110" cy="485140"/>
            </a:xfrm>
            <a:custGeom>
              <a:avLst/>
              <a:gdLst/>
              <a:ahLst/>
              <a:cxnLst/>
              <a:rect l="l" t="t" r="r" b="b"/>
              <a:pathLst>
                <a:path w="2029110" h="485140">
                  <a:moveTo>
                    <a:pt x="1785270" y="0"/>
                  </a:moveTo>
                  <a:cubicBezTo>
                    <a:pt x="1664620" y="0"/>
                    <a:pt x="1564290" y="88900"/>
                    <a:pt x="154524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1546510" y="280670"/>
                  </a:lnTo>
                  <a:cubicBezTo>
                    <a:pt x="1564290" y="396240"/>
                    <a:pt x="1665890" y="485140"/>
                    <a:pt x="1786540" y="485140"/>
                  </a:cubicBezTo>
                  <a:cubicBezTo>
                    <a:pt x="1921160" y="485140"/>
                    <a:pt x="2029110" y="375920"/>
                    <a:pt x="2029110" y="242570"/>
                  </a:cubicBezTo>
                  <a:cubicBezTo>
                    <a:pt x="2029110" y="107950"/>
                    <a:pt x="1919890" y="0"/>
                    <a:pt x="1785270" y="0"/>
                  </a:cubicBezTo>
                  <a:close/>
                  <a:moveTo>
                    <a:pt x="1785270" y="408940"/>
                  </a:moveTo>
                  <a:cubicBezTo>
                    <a:pt x="1693830" y="408940"/>
                    <a:pt x="1618900" y="334010"/>
                    <a:pt x="1618900" y="242570"/>
                  </a:cubicBezTo>
                  <a:cubicBezTo>
                    <a:pt x="1618900" y="151130"/>
                    <a:pt x="1693830" y="76200"/>
                    <a:pt x="1785270" y="76200"/>
                  </a:cubicBezTo>
                  <a:cubicBezTo>
                    <a:pt x="1876710" y="76200"/>
                    <a:pt x="1951640" y="151130"/>
                    <a:pt x="1951640" y="242570"/>
                  </a:cubicBezTo>
                  <a:cubicBezTo>
                    <a:pt x="1952910" y="334010"/>
                    <a:pt x="1877980" y="408940"/>
                    <a:pt x="1785270" y="408940"/>
                  </a:cubicBezTo>
                  <a:close/>
                </a:path>
              </a:pathLst>
            </a:custGeom>
            <a:solidFill>
              <a:srgbClr val="86EAE9"/>
            </a:solidFill>
          </p:spPr>
        </p:sp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00634" y="3753963"/>
            <a:ext cx="1732343" cy="1732343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065789" y="7799845"/>
            <a:ext cx="3002033" cy="435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nRF24L01 module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067654" y="4193297"/>
            <a:ext cx="998303" cy="76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spc="224">
                <a:solidFill>
                  <a:srgbClr val="FFFFFF"/>
                </a:solidFill>
                <a:latin typeface="Aileron Regular Bold"/>
              </a:rPr>
              <a:t>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354387" y="7799845"/>
            <a:ext cx="3002033" cy="220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Connect to Arduino to create a chat room and to control servo motors wirelessly.</a:t>
            </a:r>
          </a:p>
        </p:txBody>
      </p:sp>
      <p:grpSp>
        <p:nvGrpSpPr>
          <p:cNvPr id="19" name="Group 19"/>
          <p:cNvGrpSpPr/>
          <p:nvPr/>
        </p:nvGrpSpPr>
        <p:grpSpPr>
          <a:xfrm rot="5400000">
            <a:off x="8518443" y="5955251"/>
            <a:ext cx="1251114" cy="313224"/>
            <a:chOff x="0" y="0"/>
            <a:chExt cx="2029110" cy="508000"/>
          </a:xfrm>
        </p:grpSpPr>
        <p:sp>
          <p:nvSpPr>
            <p:cNvPr id="20" name="Freeform 20"/>
            <p:cNvSpPr/>
            <p:nvPr/>
          </p:nvSpPr>
          <p:spPr>
            <a:xfrm>
              <a:off x="1581713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7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7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11430"/>
              <a:ext cx="2029110" cy="485140"/>
            </a:xfrm>
            <a:custGeom>
              <a:avLst/>
              <a:gdLst/>
              <a:ahLst/>
              <a:cxnLst/>
              <a:rect l="l" t="t" r="r" b="b"/>
              <a:pathLst>
                <a:path w="2029110" h="485140">
                  <a:moveTo>
                    <a:pt x="1785270" y="0"/>
                  </a:moveTo>
                  <a:cubicBezTo>
                    <a:pt x="1664620" y="0"/>
                    <a:pt x="1564290" y="88900"/>
                    <a:pt x="154524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1546510" y="280670"/>
                  </a:lnTo>
                  <a:cubicBezTo>
                    <a:pt x="1564290" y="396240"/>
                    <a:pt x="1665890" y="485140"/>
                    <a:pt x="1786540" y="485140"/>
                  </a:cubicBezTo>
                  <a:cubicBezTo>
                    <a:pt x="1921160" y="485140"/>
                    <a:pt x="2029110" y="375920"/>
                    <a:pt x="2029110" y="242570"/>
                  </a:cubicBezTo>
                  <a:cubicBezTo>
                    <a:pt x="2029110" y="107950"/>
                    <a:pt x="1919890" y="0"/>
                    <a:pt x="1785270" y="0"/>
                  </a:cubicBezTo>
                  <a:close/>
                  <a:moveTo>
                    <a:pt x="1785270" y="408940"/>
                  </a:moveTo>
                  <a:cubicBezTo>
                    <a:pt x="1693830" y="408940"/>
                    <a:pt x="1618900" y="334010"/>
                    <a:pt x="1618900" y="242570"/>
                  </a:cubicBezTo>
                  <a:cubicBezTo>
                    <a:pt x="1618900" y="151130"/>
                    <a:pt x="1693830" y="76200"/>
                    <a:pt x="1785270" y="76200"/>
                  </a:cubicBezTo>
                  <a:cubicBezTo>
                    <a:pt x="1876710" y="76200"/>
                    <a:pt x="1951640" y="151130"/>
                    <a:pt x="1951640" y="242570"/>
                  </a:cubicBezTo>
                  <a:cubicBezTo>
                    <a:pt x="1952910" y="334010"/>
                    <a:pt x="1877980" y="408940"/>
                    <a:pt x="1785270" y="408940"/>
                  </a:cubicBezTo>
                  <a:close/>
                </a:path>
              </a:pathLst>
            </a:custGeom>
            <a:solidFill>
              <a:srgbClr val="37C9EF"/>
            </a:solidFill>
          </p:spPr>
        </p:sp>
      </p:grpSp>
      <p:pic>
        <p:nvPicPr>
          <p:cNvPr id="22" name="Picture 2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277828" y="3753963"/>
            <a:ext cx="1732343" cy="1732343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7642984" y="7799845"/>
            <a:ext cx="3002033" cy="877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interfacing will be using SPI Protocol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644848" y="4193297"/>
            <a:ext cx="998303" cy="76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spc="224">
                <a:solidFill>
                  <a:srgbClr val="FFFFFF"/>
                </a:solidFill>
                <a:latin typeface="Aileron Regular Bold"/>
              </a:rPr>
              <a:t>3</a:t>
            </a:r>
          </a:p>
        </p:txBody>
      </p:sp>
      <p:grpSp>
        <p:nvGrpSpPr>
          <p:cNvPr id="25" name="Group 25"/>
          <p:cNvGrpSpPr/>
          <p:nvPr/>
        </p:nvGrpSpPr>
        <p:grpSpPr>
          <a:xfrm rot="5400000">
            <a:off x="15095637" y="5955251"/>
            <a:ext cx="1251114" cy="313224"/>
            <a:chOff x="0" y="0"/>
            <a:chExt cx="2029110" cy="508000"/>
          </a:xfrm>
        </p:grpSpPr>
        <p:sp>
          <p:nvSpPr>
            <p:cNvPr id="26" name="Freeform 26"/>
            <p:cNvSpPr/>
            <p:nvPr/>
          </p:nvSpPr>
          <p:spPr>
            <a:xfrm>
              <a:off x="1581713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7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7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11430"/>
              <a:ext cx="2029110" cy="485140"/>
            </a:xfrm>
            <a:custGeom>
              <a:avLst/>
              <a:gdLst/>
              <a:ahLst/>
              <a:cxnLst/>
              <a:rect l="l" t="t" r="r" b="b"/>
              <a:pathLst>
                <a:path w="2029110" h="485140">
                  <a:moveTo>
                    <a:pt x="1785270" y="0"/>
                  </a:moveTo>
                  <a:cubicBezTo>
                    <a:pt x="1664620" y="0"/>
                    <a:pt x="1564290" y="88900"/>
                    <a:pt x="154524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1546510" y="280670"/>
                  </a:lnTo>
                  <a:cubicBezTo>
                    <a:pt x="1564290" y="396240"/>
                    <a:pt x="1665890" y="485140"/>
                    <a:pt x="1786540" y="485140"/>
                  </a:cubicBezTo>
                  <a:cubicBezTo>
                    <a:pt x="1921160" y="485140"/>
                    <a:pt x="2029110" y="375920"/>
                    <a:pt x="2029110" y="242570"/>
                  </a:cubicBezTo>
                  <a:cubicBezTo>
                    <a:pt x="2029110" y="107950"/>
                    <a:pt x="1919890" y="0"/>
                    <a:pt x="1785270" y="0"/>
                  </a:cubicBezTo>
                  <a:close/>
                  <a:moveTo>
                    <a:pt x="1785270" y="408940"/>
                  </a:moveTo>
                  <a:cubicBezTo>
                    <a:pt x="1693830" y="408940"/>
                    <a:pt x="1618900" y="334010"/>
                    <a:pt x="1618900" y="242570"/>
                  </a:cubicBezTo>
                  <a:cubicBezTo>
                    <a:pt x="1618900" y="151130"/>
                    <a:pt x="1693830" y="76200"/>
                    <a:pt x="1785270" y="76200"/>
                  </a:cubicBezTo>
                  <a:cubicBezTo>
                    <a:pt x="1876710" y="76200"/>
                    <a:pt x="1951640" y="151130"/>
                    <a:pt x="1951640" y="242570"/>
                  </a:cubicBezTo>
                  <a:cubicBezTo>
                    <a:pt x="1952910" y="334010"/>
                    <a:pt x="1877980" y="408940"/>
                    <a:pt x="1785270" y="408940"/>
                  </a:cubicBezTo>
                  <a:close/>
                </a:path>
              </a:pathLst>
            </a:custGeom>
            <a:solidFill>
              <a:srgbClr val="13538A"/>
            </a:solidFill>
          </p:spPr>
        </p:sp>
      </p:grpSp>
      <p:pic>
        <p:nvPicPr>
          <p:cNvPr id="28" name="Picture 2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855022" y="3753963"/>
            <a:ext cx="1732343" cy="1732343"/>
          </a:xfrm>
          <a:prstGeom prst="rect">
            <a:avLst/>
          </a:prstGeom>
        </p:spPr>
      </p:pic>
      <p:sp>
        <p:nvSpPr>
          <p:cNvPr id="29" name="TextBox 29"/>
          <p:cNvSpPr txBox="1"/>
          <p:nvPr/>
        </p:nvSpPr>
        <p:spPr>
          <a:xfrm>
            <a:off x="14220178" y="7799845"/>
            <a:ext cx="3002033" cy="1761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Start the serial port at 9600 and Read the data over the loop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222042" y="4193297"/>
            <a:ext cx="998303" cy="76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spc="224">
                <a:solidFill>
                  <a:srgbClr val="FFFFFF"/>
                </a:solidFill>
                <a:latin typeface="Aileron Regular Bold"/>
              </a:rPr>
              <a:t>5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968670" y="8210055"/>
            <a:ext cx="3002033" cy="1319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spc="125">
                <a:solidFill>
                  <a:srgbClr val="191919"/>
                </a:solidFill>
                <a:latin typeface="Aileron Regular"/>
              </a:rPr>
              <a:t>initialize the pins and functions for  BLE module</a:t>
            </a:r>
          </a:p>
        </p:txBody>
      </p:sp>
      <p:grpSp>
        <p:nvGrpSpPr>
          <p:cNvPr id="32" name="Group 32"/>
          <p:cNvGrpSpPr/>
          <p:nvPr/>
        </p:nvGrpSpPr>
        <p:grpSpPr>
          <a:xfrm rot="5400000">
            <a:off x="5229846" y="5955251"/>
            <a:ext cx="1251114" cy="313224"/>
            <a:chOff x="0" y="0"/>
            <a:chExt cx="2029110" cy="508000"/>
          </a:xfrm>
        </p:grpSpPr>
        <p:sp>
          <p:nvSpPr>
            <p:cNvPr id="33" name="Freeform 33"/>
            <p:cNvSpPr/>
            <p:nvPr/>
          </p:nvSpPr>
          <p:spPr>
            <a:xfrm>
              <a:off x="1581713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7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7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" name="Freeform 34"/>
            <p:cNvSpPr/>
            <p:nvPr/>
          </p:nvSpPr>
          <p:spPr>
            <a:xfrm>
              <a:off x="0" y="11430"/>
              <a:ext cx="2029110" cy="485140"/>
            </a:xfrm>
            <a:custGeom>
              <a:avLst/>
              <a:gdLst/>
              <a:ahLst/>
              <a:cxnLst/>
              <a:rect l="l" t="t" r="r" b="b"/>
              <a:pathLst>
                <a:path w="2029110" h="485140">
                  <a:moveTo>
                    <a:pt x="1785270" y="0"/>
                  </a:moveTo>
                  <a:cubicBezTo>
                    <a:pt x="1664620" y="0"/>
                    <a:pt x="1564290" y="88900"/>
                    <a:pt x="154524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1546510" y="280670"/>
                  </a:lnTo>
                  <a:cubicBezTo>
                    <a:pt x="1564290" y="396240"/>
                    <a:pt x="1665890" y="485140"/>
                    <a:pt x="1786540" y="485140"/>
                  </a:cubicBezTo>
                  <a:cubicBezTo>
                    <a:pt x="1921160" y="485140"/>
                    <a:pt x="2029110" y="375920"/>
                    <a:pt x="2029110" y="242570"/>
                  </a:cubicBezTo>
                  <a:cubicBezTo>
                    <a:pt x="2029110" y="107950"/>
                    <a:pt x="1919890" y="0"/>
                    <a:pt x="1785270" y="0"/>
                  </a:cubicBezTo>
                  <a:close/>
                  <a:moveTo>
                    <a:pt x="1785270" y="408940"/>
                  </a:moveTo>
                  <a:cubicBezTo>
                    <a:pt x="1693830" y="408940"/>
                    <a:pt x="1618900" y="334010"/>
                    <a:pt x="1618900" y="242570"/>
                  </a:cubicBezTo>
                  <a:cubicBezTo>
                    <a:pt x="1618900" y="151130"/>
                    <a:pt x="1693830" y="76200"/>
                    <a:pt x="1785270" y="76200"/>
                  </a:cubicBezTo>
                  <a:cubicBezTo>
                    <a:pt x="1876710" y="76200"/>
                    <a:pt x="1951640" y="151130"/>
                    <a:pt x="1951640" y="242570"/>
                  </a:cubicBezTo>
                  <a:cubicBezTo>
                    <a:pt x="1952910" y="334010"/>
                    <a:pt x="1877980" y="408940"/>
                    <a:pt x="1785270" y="408940"/>
                  </a:cubicBezTo>
                  <a:close/>
                </a:path>
              </a:pathLst>
            </a:custGeom>
            <a:solidFill>
              <a:srgbClr val="3EDAD8"/>
            </a:solidFill>
          </p:spPr>
        </p:sp>
      </p:grpSp>
      <p:pic>
        <p:nvPicPr>
          <p:cNvPr id="35" name="Picture 3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89231" y="3753963"/>
            <a:ext cx="1732343" cy="1732343"/>
          </a:xfrm>
          <a:prstGeom prst="rect">
            <a:avLst/>
          </a:prstGeom>
        </p:spPr>
      </p:pic>
      <p:sp>
        <p:nvSpPr>
          <p:cNvPr id="36" name="TextBox 36"/>
          <p:cNvSpPr txBox="1"/>
          <p:nvPr/>
        </p:nvSpPr>
        <p:spPr>
          <a:xfrm>
            <a:off x="5356251" y="4193297"/>
            <a:ext cx="998303" cy="76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spc="224">
                <a:solidFill>
                  <a:srgbClr val="FFFFFF"/>
                </a:solidFill>
                <a:latin typeface="Aileron Regular Bold"/>
              </a:rPr>
              <a:t>2</a:t>
            </a:r>
          </a:p>
        </p:txBody>
      </p:sp>
      <p:grpSp>
        <p:nvGrpSpPr>
          <p:cNvPr id="37" name="Group 37"/>
          <p:cNvGrpSpPr/>
          <p:nvPr/>
        </p:nvGrpSpPr>
        <p:grpSpPr>
          <a:xfrm rot="5400000">
            <a:off x="11807040" y="5955251"/>
            <a:ext cx="1251114" cy="313224"/>
            <a:chOff x="0" y="0"/>
            <a:chExt cx="2029110" cy="508000"/>
          </a:xfrm>
        </p:grpSpPr>
        <p:sp>
          <p:nvSpPr>
            <p:cNvPr id="38" name="Freeform 38"/>
            <p:cNvSpPr/>
            <p:nvPr/>
          </p:nvSpPr>
          <p:spPr>
            <a:xfrm>
              <a:off x="1581713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7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7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11430"/>
              <a:ext cx="2029110" cy="485140"/>
            </a:xfrm>
            <a:custGeom>
              <a:avLst/>
              <a:gdLst/>
              <a:ahLst/>
              <a:cxnLst/>
              <a:rect l="l" t="t" r="r" b="b"/>
              <a:pathLst>
                <a:path w="2029110" h="485140">
                  <a:moveTo>
                    <a:pt x="1785270" y="0"/>
                  </a:moveTo>
                  <a:cubicBezTo>
                    <a:pt x="1664620" y="0"/>
                    <a:pt x="1564290" y="88900"/>
                    <a:pt x="154524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1546510" y="280670"/>
                  </a:lnTo>
                  <a:cubicBezTo>
                    <a:pt x="1564290" y="396240"/>
                    <a:pt x="1665890" y="485140"/>
                    <a:pt x="1786540" y="485140"/>
                  </a:cubicBezTo>
                  <a:cubicBezTo>
                    <a:pt x="1921160" y="485140"/>
                    <a:pt x="2029110" y="375920"/>
                    <a:pt x="2029110" y="242570"/>
                  </a:cubicBezTo>
                  <a:cubicBezTo>
                    <a:pt x="2029110" y="107950"/>
                    <a:pt x="1919890" y="0"/>
                    <a:pt x="1785270" y="0"/>
                  </a:cubicBezTo>
                  <a:close/>
                  <a:moveTo>
                    <a:pt x="1785270" y="408940"/>
                  </a:moveTo>
                  <a:cubicBezTo>
                    <a:pt x="1693830" y="408940"/>
                    <a:pt x="1618900" y="334010"/>
                    <a:pt x="1618900" y="242570"/>
                  </a:cubicBezTo>
                  <a:cubicBezTo>
                    <a:pt x="1618900" y="151130"/>
                    <a:pt x="1693830" y="76200"/>
                    <a:pt x="1785270" y="76200"/>
                  </a:cubicBezTo>
                  <a:cubicBezTo>
                    <a:pt x="1876710" y="76200"/>
                    <a:pt x="1951640" y="151130"/>
                    <a:pt x="1951640" y="242570"/>
                  </a:cubicBezTo>
                  <a:cubicBezTo>
                    <a:pt x="1952910" y="334010"/>
                    <a:pt x="1877980" y="408940"/>
                    <a:pt x="1785270" y="408940"/>
                  </a:cubicBezTo>
                  <a:close/>
                </a:path>
              </a:pathLst>
            </a:custGeom>
            <a:solidFill>
              <a:srgbClr val="2C92D5"/>
            </a:solidFill>
          </p:spPr>
        </p:sp>
      </p:grpSp>
      <p:pic>
        <p:nvPicPr>
          <p:cNvPr id="40" name="Picture 4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566425" y="3753963"/>
            <a:ext cx="1732343" cy="1732343"/>
          </a:xfrm>
          <a:prstGeom prst="rect">
            <a:avLst/>
          </a:prstGeom>
        </p:spPr>
      </p:pic>
      <p:sp>
        <p:nvSpPr>
          <p:cNvPr id="41" name="TextBox 41"/>
          <p:cNvSpPr txBox="1"/>
          <p:nvPr/>
        </p:nvSpPr>
        <p:spPr>
          <a:xfrm>
            <a:off x="11933445" y="4193297"/>
            <a:ext cx="998303" cy="76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spc="224">
                <a:solidFill>
                  <a:srgbClr val="FFFFFF"/>
                </a:solidFill>
                <a:latin typeface="Aileron Regular Bold"/>
              </a:rPr>
              <a:t>4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3550138" y="1008803"/>
            <a:ext cx="11187724" cy="1638002"/>
            <a:chOff x="0" y="0"/>
            <a:chExt cx="14916965" cy="2184003"/>
          </a:xfrm>
        </p:grpSpPr>
        <p:sp>
          <p:nvSpPr>
            <p:cNvPr id="43" name="TextBox 43"/>
            <p:cNvSpPr txBox="1"/>
            <p:nvPr/>
          </p:nvSpPr>
          <p:spPr>
            <a:xfrm>
              <a:off x="0" y="1605307"/>
              <a:ext cx="14916965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r>
                <a:rPr lang="en-US" sz="2600" u="none" spc="130">
                  <a:solidFill>
                    <a:srgbClr val="191919"/>
                  </a:solidFill>
                  <a:latin typeface="Aileron Regular"/>
                </a:rPr>
                <a:t>5-Step working process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47625"/>
              <a:ext cx="14916965" cy="15655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spc="107">
                  <a:solidFill>
                    <a:srgbClr val="13538A"/>
                  </a:solidFill>
                  <a:latin typeface="Aileron Heavy"/>
                </a:rPr>
                <a:t>CONNECTING BLUETOOTH BETWEEN AL</a:t>
              </a:r>
              <a:r>
                <a:rPr lang="en-US" sz="3600" u="none" spc="107">
                  <a:solidFill>
                    <a:srgbClr val="13538A"/>
                  </a:solidFill>
                  <a:latin typeface="Aileron Heavy"/>
                </a:rPr>
                <a:t>ARM AND ANDROID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8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64011" y="2178685"/>
            <a:ext cx="9095289" cy="1976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99"/>
              </a:lnSpc>
            </a:pPr>
            <a:r>
              <a:rPr lang="en-US" sz="6999">
                <a:solidFill>
                  <a:srgbClr val="FFFFFF"/>
                </a:solidFill>
                <a:latin typeface="HK Grotesk Bold"/>
              </a:rPr>
              <a:t>IMPLEMENTATION AND WORKING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8164011" y="4723105"/>
            <a:ext cx="9095289" cy="3451885"/>
            <a:chOff x="0" y="0"/>
            <a:chExt cx="12127052" cy="4602513"/>
          </a:xfrm>
        </p:grpSpPr>
        <p:sp>
          <p:nvSpPr>
            <p:cNvPr id="4" name="TextBox 4"/>
            <p:cNvSpPr txBox="1"/>
            <p:nvPr/>
          </p:nvSpPr>
          <p:spPr>
            <a:xfrm>
              <a:off x="0" y="-28575"/>
              <a:ext cx="12127052" cy="29444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9"/>
                </a:lnSpc>
              </a:pPr>
              <a:r>
                <a:rPr lang="en-US" sz="2699">
                  <a:solidFill>
                    <a:srgbClr val="FFFFFF"/>
                  </a:solidFill>
                  <a:latin typeface="HK Grotesk Medium"/>
                </a:rPr>
                <a:t>There will be:</a:t>
              </a:r>
            </a:p>
            <a:p>
              <a:pPr>
                <a:lnSpc>
                  <a:spcPts val="3509"/>
                </a:lnSpc>
              </a:pPr>
              <a:endParaRPr/>
            </a:p>
            <a:p>
              <a:pPr marL="582929" lvl="1" indent="-291465">
                <a:lnSpc>
                  <a:spcPts val="3509"/>
                </a:lnSpc>
                <a:buFont typeface="Arial"/>
                <a:buChar char="•"/>
              </a:pPr>
              <a:r>
                <a:rPr lang="en-US" sz="2699">
                  <a:solidFill>
                    <a:srgbClr val="FFFFFF"/>
                  </a:solidFill>
                  <a:latin typeface="HK Grotesk Medium"/>
                </a:rPr>
                <a:t>Circuit Diagram</a:t>
              </a:r>
            </a:p>
            <a:p>
              <a:pPr marL="582929" lvl="1" indent="-291465">
                <a:lnSpc>
                  <a:spcPts val="3509"/>
                </a:lnSpc>
                <a:buFont typeface="Arial"/>
                <a:buChar char="•"/>
              </a:pPr>
              <a:r>
                <a:rPr lang="en-US" sz="2699">
                  <a:solidFill>
                    <a:srgbClr val="FFFFFF"/>
                  </a:solidFill>
                  <a:latin typeface="HK Grotesk Medium"/>
                </a:rPr>
                <a:t>Code implementation</a:t>
              </a:r>
            </a:p>
            <a:p>
              <a:pPr marL="582930" lvl="1" indent="-291465">
                <a:lnSpc>
                  <a:spcPts val="3509"/>
                </a:lnSpc>
                <a:buFont typeface="Arial"/>
                <a:buChar char="•"/>
              </a:pPr>
              <a:r>
                <a:rPr lang="en-US" sz="2699">
                  <a:solidFill>
                    <a:srgbClr val="FFFFFF"/>
                  </a:solidFill>
                  <a:latin typeface="HK Grotesk Medium"/>
                </a:rPr>
                <a:t>Steps for implementing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027346"/>
              <a:ext cx="12127052" cy="575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1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11277" y="2112010"/>
            <a:ext cx="5223321" cy="6062980"/>
            <a:chOff x="0" y="0"/>
            <a:chExt cx="6964428" cy="8083973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l="22848" t="13440" r="22848"/>
            <a:stretch>
              <a:fillRect/>
            </a:stretch>
          </p:blipFill>
          <p:spPr>
            <a:xfrm rot="5400000">
              <a:off x="486207" y="1605753"/>
              <a:ext cx="7209994" cy="5746447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5977741" cy="720999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3815" y="1028700"/>
            <a:ext cx="955485" cy="218188"/>
            <a:chOff x="0" y="0"/>
            <a:chExt cx="1273980" cy="290918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sp>
        <p:nvSpPr>
          <p:cNvPr id="9" name="TextBox 9"/>
          <p:cNvSpPr txBox="1"/>
          <p:nvPr/>
        </p:nvSpPr>
        <p:spPr>
          <a:xfrm>
            <a:off x="1028700" y="1057275"/>
            <a:ext cx="15330538" cy="1564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070"/>
              </a:lnSpc>
            </a:pPr>
            <a:r>
              <a:rPr lang="en-US" sz="5278" dirty="0">
                <a:solidFill>
                  <a:srgbClr val="FAFAFA"/>
                </a:solidFill>
                <a:latin typeface="Cormorant Garamond Bold Bold"/>
              </a:rPr>
              <a:t>Let's talk about first implementation of code that is for connecting our mobile with the weight sensor!!</a:t>
            </a:r>
          </a:p>
        </p:txBody>
      </p:sp>
      <p:sp>
        <p:nvSpPr>
          <p:cNvPr id="10" name="AutoShape 10"/>
          <p:cNvSpPr/>
          <p:nvPr/>
        </p:nvSpPr>
        <p:spPr>
          <a:xfrm>
            <a:off x="1028700" y="2849050"/>
            <a:ext cx="14850943" cy="45107"/>
          </a:xfrm>
          <a:prstGeom prst="rect">
            <a:avLst/>
          </a:prstGeom>
          <a:solidFill>
            <a:srgbClr val="CDA63C"/>
          </a:solidFill>
        </p:spPr>
      </p:sp>
      <p:sp>
        <p:nvSpPr>
          <p:cNvPr id="11" name="TextBox 11"/>
          <p:cNvSpPr txBox="1"/>
          <p:nvPr/>
        </p:nvSpPr>
        <p:spPr>
          <a:xfrm>
            <a:off x="1028700" y="4066922"/>
            <a:ext cx="3622444" cy="462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50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1028700" y="5868997"/>
            <a:ext cx="9705066" cy="3016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51"/>
              </a:lnSpc>
            </a:pPr>
            <a:r>
              <a:rPr lang="en-US" sz="2822">
                <a:solidFill>
                  <a:srgbClr val="FAFAFA"/>
                </a:solidFill>
                <a:latin typeface="Overpass Light"/>
              </a:rPr>
              <a:t>Include header file  and defined the pins for the same -&gt; Creating function for reading data from HX711 module and return its output -&gt; initialize and give directions to input and output pins in void setup() -&gt; in void loop() function, we have read data from HX711 module and converted this data into weight 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88392" y="3432135"/>
            <a:ext cx="16493165" cy="838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99"/>
              </a:lnSpc>
            </a:pPr>
            <a:r>
              <a:rPr lang="en-US" sz="2285">
                <a:solidFill>
                  <a:srgbClr val="FAFAFA"/>
                </a:solidFill>
                <a:latin typeface="Overpass Light"/>
              </a:rPr>
              <a:t>In this project, we did not use any library for interfacing HX711 load sensor with Arduino. We have just followed the datasheet of HX711 and application notes.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941896" y="5076825"/>
            <a:ext cx="5215573" cy="3238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1"/>
              </a:lnSpc>
            </a:pPr>
            <a:r>
              <a:rPr lang="en-US" sz="3672">
                <a:solidFill>
                  <a:srgbClr val="FAFAFA"/>
                </a:solidFill>
                <a:latin typeface="Open Sans Light Bold"/>
              </a:rPr>
              <a:t>Define functions used:</a:t>
            </a:r>
          </a:p>
          <a:p>
            <a:pPr algn="ctr">
              <a:lnSpc>
                <a:spcPts val="5141"/>
              </a:lnSpc>
            </a:pPr>
            <a:r>
              <a:rPr lang="en-US" sz="3672">
                <a:solidFill>
                  <a:srgbClr val="FAFAFA"/>
                </a:solidFill>
                <a:latin typeface="Open Sans Light"/>
              </a:rPr>
              <a:t>#define DT A0</a:t>
            </a:r>
          </a:p>
          <a:p>
            <a:pPr>
              <a:lnSpc>
                <a:spcPts val="5141"/>
              </a:lnSpc>
            </a:pPr>
            <a:r>
              <a:rPr lang="en-US" sz="3672">
                <a:solidFill>
                  <a:srgbClr val="FAFAFA"/>
                </a:solidFill>
                <a:latin typeface="Open Sans Light"/>
              </a:rPr>
              <a:t>         #define SCK A1</a:t>
            </a:r>
          </a:p>
          <a:p>
            <a:pPr algn="ctr">
              <a:lnSpc>
                <a:spcPts val="5141"/>
              </a:lnSpc>
            </a:pPr>
            <a:r>
              <a:rPr lang="en-US" sz="3672">
                <a:solidFill>
                  <a:srgbClr val="FAFAFA"/>
                </a:solidFill>
                <a:latin typeface="Open Sans Light"/>
              </a:rPr>
              <a:t>#define sw 2</a:t>
            </a:r>
          </a:p>
          <a:p>
            <a:pPr algn="ctr">
              <a:lnSpc>
                <a:spcPts val="5141"/>
              </a:lnSpc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3815" y="1028700"/>
            <a:ext cx="955485" cy="218188"/>
            <a:chOff x="0" y="0"/>
            <a:chExt cx="1273980" cy="290918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sp>
        <p:nvSpPr>
          <p:cNvPr id="9" name="TextBox 9"/>
          <p:cNvSpPr txBox="1"/>
          <p:nvPr/>
        </p:nvSpPr>
        <p:spPr>
          <a:xfrm>
            <a:off x="238706" y="-95250"/>
            <a:ext cx="14589395" cy="1807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Open Sans"/>
              </a:rPr>
              <a:t>Interfacing nRF24L01 with Arduino for BLE communication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269078" y="2011594"/>
            <a:ext cx="17926675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>
                <a:solidFill>
                  <a:srgbClr val="FFFFFF"/>
                </a:solidFill>
                <a:latin typeface="Open Sans Light"/>
              </a:rPr>
              <a:t>The nRF24L01 works on SPI, so the interfacing will be using SPI Protocol. </a:t>
            </a:r>
          </a:p>
          <a:p>
            <a:pPr algn="ctr">
              <a:lnSpc>
                <a:spcPts val="4759"/>
              </a:lnSpc>
            </a:pPr>
            <a:r>
              <a:rPr lang="en-US" sz="3400">
                <a:solidFill>
                  <a:srgbClr val="FFFFFF"/>
                </a:solidFill>
                <a:latin typeface="Open Sans Light"/>
              </a:rPr>
              <a:t>Now let's discuss the steps: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-600251" y="5095875"/>
            <a:ext cx="8384432" cy="3468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45"/>
              </a:lnSpc>
            </a:pPr>
            <a:r>
              <a:rPr lang="en-US" sz="2818">
                <a:solidFill>
                  <a:srgbClr val="FFFFFF"/>
                </a:solidFill>
                <a:latin typeface="Open Sans Light Bold"/>
              </a:rPr>
              <a:t>Libraries used for the Transmitter and Reciever :</a:t>
            </a:r>
          </a:p>
          <a:p>
            <a:pPr algn="ctr">
              <a:lnSpc>
                <a:spcPts val="3945"/>
              </a:lnSpc>
            </a:pPr>
            <a:r>
              <a:rPr lang="en-US" sz="2818">
                <a:solidFill>
                  <a:srgbClr val="FFFFFF"/>
                </a:solidFill>
                <a:latin typeface="Open Sans Light"/>
              </a:rPr>
              <a:t>//Include Libraries</a:t>
            </a:r>
          </a:p>
          <a:p>
            <a:pPr algn="ctr">
              <a:lnSpc>
                <a:spcPts val="3945"/>
              </a:lnSpc>
            </a:pPr>
            <a:r>
              <a:rPr lang="en-US" sz="2818">
                <a:solidFill>
                  <a:srgbClr val="FFFFFF"/>
                </a:solidFill>
                <a:latin typeface="Open Sans Light"/>
              </a:rPr>
              <a:t>#include &lt;SPI.h&gt;</a:t>
            </a:r>
          </a:p>
          <a:p>
            <a:pPr algn="ctr">
              <a:lnSpc>
                <a:spcPts val="3945"/>
              </a:lnSpc>
            </a:pPr>
            <a:r>
              <a:rPr lang="en-US" sz="2818">
                <a:solidFill>
                  <a:srgbClr val="FFFFFF"/>
                </a:solidFill>
                <a:latin typeface="Open Sans Light"/>
              </a:rPr>
              <a:t>#include &lt;nRF24L01.h&gt;</a:t>
            </a:r>
          </a:p>
          <a:p>
            <a:pPr algn="ctr">
              <a:lnSpc>
                <a:spcPts val="3945"/>
              </a:lnSpc>
            </a:pPr>
            <a:r>
              <a:rPr lang="en-US" sz="2818">
                <a:solidFill>
                  <a:srgbClr val="FFFFFF"/>
                </a:solidFill>
                <a:latin typeface="Open Sans Light"/>
              </a:rPr>
              <a:t>#include &lt;RF24.h&gt;</a:t>
            </a:r>
          </a:p>
          <a:p>
            <a:pPr algn="ctr">
              <a:lnSpc>
                <a:spcPts val="3945"/>
              </a:lnSpc>
            </a:pPr>
            <a:endParaRPr/>
          </a:p>
        </p:txBody>
      </p:sp>
      <p:sp>
        <p:nvSpPr>
          <p:cNvPr id="12" name="TextBox 12"/>
          <p:cNvSpPr txBox="1"/>
          <p:nvPr/>
        </p:nvSpPr>
        <p:spPr>
          <a:xfrm>
            <a:off x="8559358" y="5095875"/>
            <a:ext cx="9442267" cy="4339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1"/>
              </a:lnSpc>
            </a:pPr>
            <a:r>
              <a:rPr lang="en-US" sz="2736">
                <a:solidFill>
                  <a:srgbClr val="FFFFFF"/>
                </a:solidFill>
                <a:latin typeface="Open Sans Light"/>
              </a:rPr>
              <a:t>Create an RF24 object. The object takes two pin numbers as parameters to which signals CE and CSN are connected.</a:t>
            </a:r>
          </a:p>
          <a:p>
            <a:pPr algn="ctr">
              <a:lnSpc>
                <a:spcPts val="3831"/>
              </a:lnSpc>
            </a:pPr>
            <a:r>
              <a:rPr lang="en-US" sz="2736">
                <a:solidFill>
                  <a:srgbClr val="FFFFFF"/>
                </a:solidFill>
                <a:latin typeface="Open Sans Light"/>
              </a:rPr>
              <a:t>Create a byte array which will represent the pipe address through which two nRF24L01+ modules communicate.</a:t>
            </a:r>
          </a:p>
          <a:p>
            <a:pPr algn="ctr">
              <a:lnSpc>
                <a:spcPts val="3831"/>
              </a:lnSpc>
            </a:pPr>
            <a:r>
              <a:rPr lang="en-US" sz="2736">
                <a:solidFill>
                  <a:srgbClr val="FFFFFF"/>
                </a:solidFill>
                <a:latin typeface="Open Sans Light"/>
              </a:rPr>
              <a:t>Initialize the radio object using radio.begin() and using the radio.openWritingPipe() function we set the address of the transmitter.</a:t>
            </a:r>
          </a:p>
          <a:p>
            <a:pPr algn="ctr">
              <a:lnSpc>
                <a:spcPts val="3831"/>
              </a:lnSpc>
            </a:pPr>
            <a:r>
              <a:rPr lang="en-US" sz="2736">
                <a:solidFill>
                  <a:srgbClr val="FFFFFF"/>
                </a:solidFill>
                <a:latin typeface="Open Sans Light"/>
              </a:rPr>
              <a:t>radio.stopListening() function which sets module as transmitter.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16163373" y="1010571"/>
            <a:ext cx="28575" cy="8229600"/>
          </a:xfrm>
          <a:prstGeom prst="rect">
            <a:avLst/>
          </a:prstGeom>
          <a:solidFill>
            <a:srgbClr val="CDA63C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29992" t="53867" r="1230" b="5742"/>
          <a:stretch>
            <a:fillRect/>
          </a:stretch>
        </p:blipFill>
        <p:spPr>
          <a:xfrm>
            <a:off x="221367" y="158396"/>
            <a:ext cx="14613222" cy="482733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6515256" y="376621"/>
            <a:ext cx="401657" cy="9237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39"/>
              </a:lnSpc>
            </a:pPr>
            <a:r>
              <a:rPr lang="en-US" sz="3512">
                <a:solidFill>
                  <a:srgbClr val="1A1B18"/>
                </a:solidFill>
                <a:latin typeface="Cormorant Garamond Bold Bold"/>
              </a:rPr>
              <a:t>OVERALL</a:t>
            </a:r>
          </a:p>
          <a:p>
            <a:pPr>
              <a:lnSpc>
                <a:spcPts val="4039"/>
              </a:lnSpc>
            </a:pPr>
            <a:endParaRPr/>
          </a:p>
          <a:p>
            <a:pPr>
              <a:lnSpc>
                <a:spcPts val="4039"/>
              </a:lnSpc>
            </a:pPr>
            <a:r>
              <a:rPr lang="en-US" sz="3512">
                <a:solidFill>
                  <a:srgbClr val="1A1B18"/>
                </a:solidFill>
                <a:latin typeface="Cormorant Garamond Bold Bold"/>
              </a:rPr>
              <a:t>EXCECUTION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 l="29992" t="53593" r="1230" b="5742"/>
          <a:stretch>
            <a:fillRect/>
          </a:stretch>
        </p:blipFill>
        <p:spPr>
          <a:xfrm>
            <a:off x="415370" y="5478307"/>
            <a:ext cx="13591125" cy="452009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7259300" y="133070"/>
            <a:ext cx="955485" cy="218188"/>
            <a:chOff x="0" y="0"/>
            <a:chExt cx="1273980" cy="290918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1A1B18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1A1B18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 l="37375" t="25429" r="22302" b="21601"/>
          <a:stretch>
            <a:fillRect/>
          </a:stretch>
        </p:blipFill>
        <p:spPr>
          <a:xfrm>
            <a:off x="842317" y="2786260"/>
            <a:ext cx="9491373" cy="701335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3"/>
          <a:srcRect l="43835" t="25976" r="28608" b="21874"/>
          <a:stretch>
            <a:fillRect/>
          </a:stretch>
        </p:blipFill>
        <p:spPr>
          <a:xfrm>
            <a:off x="10715636" y="2596687"/>
            <a:ext cx="7224377" cy="7690313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734287" y="627715"/>
            <a:ext cx="7480498" cy="1559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98"/>
              </a:lnSpc>
            </a:pPr>
            <a:r>
              <a:rPr lang="en-US" sz="5543">
                <a:solidFill>
                  <a:srgbClr val="1A1B18"/>
                </a:solidFill>
                <a:latin typeface="Cormorant Garamond Bold Bold"/>
              </a:rPr>
              <a:t>Circuit Diagram with Power supply!!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74327" y="802961"/>
            <a:ext cx="4437372" cy="1518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02"/>
              </a:lnSpc>
            </a:pPr>
            <a:r>
              <a:rPr lang="en-US" sz="4358">
                <a:solidFill>
                  <a:srgbClr val="000000"/>
                </a:solidFill>
                <a:latin typeface="Cormorant Garamond Bold Bold"/>
              </a:rPr>
              <a:t>Circuit Diagram with battery!!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3815" y="1028700"/>
            <a:ext cx="955485" cy="218188"/>
            <a:chOff x="0" y="0"/>
            <a:chExt cx="1273980" cy="290918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sp>
        <p:nvSpPr>
          <p:cNvPr id="9" name="TextBox 9"/>
          <p:cNvSpPr txBox="1"/>
          <p:nvPr/>
        </p:nvSpPr>
        <p:spPr>
          <a:xfrm>
            <a:off x="1028700" y="1066800"/>
            <a:ext cx="15275115" cy="2051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50"/>
              </a:lnSpc>
            </a:pPr>
            <a:r>
              <a:rPr lang="en-US" sz="7000">
                <a:solidFill>
                  <a:srgbClr val="FAFAFA"/>
                </a:solidFill>
                <a:latin typeface="Cormorant Garamond Bold Bold"/>
              </a:rPr>
              <a:t>Now let's talk about some header files and libraries used in project!!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5963728"/>
            <a:ext cx="3622444" cy="2655595"/>
            <a:chOff x="0" y="0"/>
            <a:chExt cx="4829925" cy="3540793"/>
          </a:xfrm>
        </p:grpSpPr>
        <p:sp>
          <p:nvSpPr>
            <p:cNvPr id="11" name="AutoShape 11"/>
            <p:cNvSpPr/>
            <p:nvPr/>
          </p:nvSpPr>
          <p:spPr>
            <a:xfrm>
              <a:off x="0" y="0"/>
              <a:ext cx="4829925" cy="46008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369700"/>
              <a:ext cx="4829925" cy="588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50"/>
                </a:lnSpc>
              </a:pPr>
              <a:r>
                <a:rPr lang="en-US" sz="2500" spc="-37">
                  <a:solidFill>
                    <a:srgbClr val="FAFAFA"/>
                  </a:solidFill>
                  <a:latin typeface="Overpass Light Bold"/>
                </a:rPr>
                <a:t>Weighing scale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253632"/>
              <a:ext cx="4829925" cy="12871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19"/>
                </a:lnSpc>
              </a:pPr>
              <a:r>
                <a:rPr lang="en-US" sz="1799">
                  <a:solidFill>
                    <a:srgbClr val="FAFAFA"/>
                  </a:solidFill>
                  <a:latin typeface="Overpass Light"/>
                </a:rPr>
                <a:t>#include &lt;Q2HX711.h&gt;</a:t>
              </a:r>
            </a:p>
            <a:p>
              <a:pPr>
                <a:lnSpc>
                  <a:spcPts val="2519"/>
                </a:lnSpc>
              </a:pPr>
              <a:endParaRPr/>
            </a:p>
            <a:p>
              <a:pPr>
                <a:lnSpc>
                  <a:spcPts val="2519"/>
                </a:lnSpc>
              </a:pPr>
              <a:r>
                <a:rPr lang="en-US" sz="1799">
                  <a:solidFill>
                    <a:srgbClr val="FAFAFA"/>
                  </a:solidFill>
                  <a:latin typeface="Overpass Light"/>
                </a:rPr>
                <a:t>Arduino-based weighing scale</a:t>
              </a:r>
            </a:p>
          </p:txBody>
        </p:sp>
        <p:sp>
          <p:nvSpPr>
            <p:cNvPr id="14" name="AutoShape 14"/>
            <p:cNvSpPr/>
            <p:nvPr/>
          </p:nvSpPr>
          <p:spPr>
            <a:xfrm>
              <a:off x="0" y="1883932"/>
              <a:ext cx="4829925" cy="46008"/>
            </a:xfrm>
            <a:prstGeom prst="rect">
              <a:avLst/>
            </a:prstGeom>
            <a:solidFill>
              <a:srgbClr val="CDA63C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1816766" y="3847544"/>
            <a:ext cx="3738983" cy="5384755"/>
            <a:chOff x="0" y="0"/>
            <a:chExt cx="4985311" cy="7179673"/>
          </a:xfrm>
        </p:grpSpPr>
        <p:sp>
          <p:nvSpPr>
            <p:cNvPr id="16" name="AutoShape 16"/>
            <p:cNvSpPr/>
            <p:nvPr/>
          </p:nvSpPr>
          <p:spPr>
            <a:xfrm>
              <a:off x="0" y="0"/>
              <a:ext cx="4985311" cy="47488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384351"/>
              <a:ext cx="4985311" cy="604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4"/>
                </a:lnSpc>
              </a:pPr>
              <a:r>
                <a:rPr lang="en-US" sz="2580" spc="-38">
                  <a:solidFill>
                    <a:srgbClr val="FAFAFA"/>
                  </a:solidFill>
                  <a:latin typeface="Overpass Light Bold"/>
                </a:rPr>
                <a:t>RF24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2319368"/>
              <a:ext cx="4985311" cy="48603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01"/>
                </a:lnSpc>
              </a:pPr>
              <a:r>
                <a:rPr lang="en-US" sz="1857" dirty="0">
                  <a:solidFill>
                    <a:srgbClr val="FAFAFA"/>
                  </a:solidFill>
                  <a:latin typeface="Overpass Light"/>
                </a:rPr>
                <a:t>#include &lt;</a:t>
              </a:r>
              <a:r>
                <a:rPr lang="en-US" sz="1857" dirty="0" err="1">
                  <a:solidFill>
                    <a:srgbClr val="FAFAFA"/>
                  </a:solidFill>
                  <a:latin typeface="Overpass Light"/>
                </a:rPr>
                <a:t>SPI.h</a:t>
              </a:r>
              <a:r>
                <a:rPr lang="en-US" sz="1857" dirty="0">
                  <a:solidFill>
                    <a:srgbClr val="FAFAFA"/>
                  </a:solidFill>
                  <a:latin typeface="Overpass Light"/>
                </a:rPr>
                <a:t>&gt;</a:t>
              </a:r>
            </a:p>
            <a:p>
              <a:pPr>
                <a:lnSpc>
                  <a:spcPts val="2601"/>
                </a:lnSpc>
              </a:pPr>
              <a:r>
                <a:rPr lang="en-US" sz="1857" dirty="0">
                  <a:solidFill>
                    <a:srgbClr val="FAFAFA"/>
                  </a:solidFill>
                  <a:latin typeface="Overpass Light"/>
                </a:rPr>
                <a:t>#include &lt;RF24.h&gt;</a:t>
              </a:r>
            </a:p>
            <a:p>
              <a:pPr>
                <a:lnSpc>
                  <a:spcPts val="2601"/>
                </a:lnSpc>
              </a:pPr>
              <a:r>
                <a:rPr lang="en-US" sz="1857" dirty="0">
                  <a:solidFill>
                    <a:srgbClr val="FAFAFA"/>
                  </a:solidFill>
                  <a:latin typeface="Overpass Light"/>
                </a:rPr>
                <a:t>#include &lt;</a:t>
              </a:r>
              <a:r>
                <a:rPr lang="en-US" sz="1857" dirty="0" err="1">
                  <a:solidFill>
                    <a:srgbClr val="FAFAFA"/>
                  </a:solidFill>
                  <a:latin typeface="Overpass Light"/>
                </a:rPr>
                <a:t>BTLE.h</a:t>
              </a:r>
              <a:r>
                <a:rPr lang="en-US" sz="1857" dirty="0">
                  <a:solidFill>
                    <a:srgbClr val="FAFAFA"/>
                  </a:solidFill>
                  <a:latin typeface="Overpass Light"/>
                </a:rPr>
                <a:t>&gt;</a:t>
              </a:r>
            </a:p>
            <a:p>
              <a:pPr>
                <a:lnSpc>
                  <a:spcPts val="2601"/>
                </a:lnSpc>
              </a:pPr>
              <a:endParaRPr/>
            </a:p>
            <a:p>
              <a:pPr>
                <a:lnSpc>
                  <a:spcPts val="2601"/>
                </a:lnSpc>
              </a:pPr>
              <a:endParaRPr/>
            </a:p>
            <a:p>
              <a:pPr>
                <a:lnSpc>
                  <a:spcPts val="2601"/>
                </a:lnSpc>
              </a:pPr>
              <a:r>
                <a:rPr lang="en-US" sz="1857" dirty="0">
                  <a:solidFill>
                    <a:srgbClr val="FAFAFA"/>
                  </a:solidFill>
                  <a:latin typeface="Overpass Light"/>
                </a:rPr>
                <a:t>Firstly include the required libraries. The library includes RF24 to access nRF24L01 commands, </a:t>
              </a:r>
              <a:r>
                <a:rPr lang="en-US" sz="1857" dirty="0" smtClean="0">
                  <a:solidFill>
                    <a:srgbClr val="FAFAFA"/>
                  </a:solidFill>
                  <a:latin typeface="Overpass Light"/>
                </a:rPr>
                <a:t>library </a:t>
              </a:r>
              <a:r>
                <a:rPr lang="en-US" sz="1857" dirty="0">
                  <a:solidFill>
                    <a:srgbClr val="FAFAFA"/>
                  </a:solidFill>
                  <a:latin typeface="Overpass Light"/>
                </a:rPr>
                <a:t>for accessing commands and BTLE library to use BLE functions.</a:t>
              </a:r>
            </a:p>
            <a:p>
              <a:pPr>
                <a:lnSpc>
                  <a:spcPts val="2601"/>
                </a:lnSpc>
              </a:pPr>
              <a:endParaRPr/>
            </a:p>
          </p:txBody>
        </p:sp>
        <p:sp>
          <p:nvSpPr>
            <p:cNvPr id="19" name="AutoShape 19"/>
            <p:cNvSpPr/>
            <p:nvPr/>
          </p:nvSpPr>
          <p:spPr>
            <a:xfrm>
              <a:off x="0" y="1944541"/>
              <a:ext cx="4985311" cy="47488"/>
            </a:xfrm>
            <a:prstGeom prst="rect">
              <a:avLst/>
            </a:prstGeom>
            <a:solidFill>
              <a:srgbClr val="CDA63C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03815" y="1028700"/>
            <a:ext cx="955485" cy="218188"/>
            <a:chOff x="0" y="0"/>
            <a:chExt cx="1273980" cy="290918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5" name="Group 5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sp>
        <p:nvSpPr>
          <p:cNvPr id="9" name="TextBox 9"/>
          <p:cNvSpPr txBox="1"/>
          <p:nvPr/>
        </p:nvSpPr>
        <p:spPr>
          <a:xfrm>
            <a:off x="1028700" y="1104900"/>
            <a:ext cx="13467908" cy="4318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934"/>
              </a:lnSpc>
            </a:pPr>
            <a:r>
              <a:rPr lang="en-US" sz="14725">
                <a:solidFill>
                  <a:srgbClr val="FAFAFA"/>
                </a:solidFill>
                <a:latin typeface="Cormorant Garamond Bold Bold"/>
              </a:rPr>
              <a:t>Family!</a:t>
            </a:r>
          </a:p>
          <a:p>
            <a:pPr>
              <a:lnSpc>
                <a:spcPts val="16934"/>
              </a:lnSpc>
            </a:pPr>
            <a:r>
              <a:rPr lang="en-US" sz="14725">
                <a:solidFill>
                  <a:srgbClr val="FAFAFA"/>
                </a:solidFill>
                <a:latin typeface="Cormorant Garamond Bold Bold"/>
              </a:rPr>
              <a:t>Team : Hustlers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5963728"/>
            <a:ext cx="3622444" cy="2019952"/>
            <a:chOff x="0" y="0"/>
            <a:chExt cx="4829925" cy="2693269"/>
          </a:xfrm>
        </p:grpSpPr>
        <p:sp>
          <p:nvSpPr>
            <p:cNvPr id="11" name="AutoShape 11"/>
            <p:cNvSpPr/>
            <p:nvPr/>
          </p:nvSpPr>
          <p:spPr>
            <a:xfrm>
              <a:off x="0" y="0"/>
              <a:ext cx="4829925" cy="46008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369700"/>
              <a:ext cx="4829925" cy="588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50"/>
                </a:lnSpc>
              </a:pPr>
              <a:r>
                <a:rPr lang="en-US" sz="2500" spc="-37">
                  <a:solidFill>
                    <a:srgbClr val="FAFAFA"/>
                  </a:solidFill>
                  <a:latin typeface="Overpass Light Bold"/>
                </a:rPr>
                <a:t>KESHAV SINGHAL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972859"/>
              <a:ext cx="4829925" cy="495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99"/>
                </a:lnSpc>
              </a:pPr>
              <a:r>
                <a:rPr lang="en-US" sz="1999">
                  <a:solidFill>
                    <a:srgbClr val="FAFAFA"/>
                  </a:solidFill>
                  <a:latin typeface="Overpass Light"/>
                </a:rPr>
                <a:t>LEADER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2247706"/>
              <a:ext cx="4829925" cy="4455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19"/>
                </a:lnSpc>
              </a:pPr>
              <a:endParaRPr/>
            </a:p>
          </p:txBody>
        </p:sp>
        <p:sp>
          <p:nvSpPr>
            <p:cNvPr id="15" name="AutoShape 15"/>
            <p:cNvSpPr/>
            <p:nvPr/>
          </p:nvSpPr>
          <p:spPr>
            <a:xfrm>
              <a:off x="0" y="1878006"/>
              <a:ext cx="4829925" cy="46008"/>
            </a:xfrm>
            <a:prstGeom prst="rect">
              <a:avLst/>
            </a:prstGeom>
            <a:solidFill>
              <a:srgbClr val="CDA63C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7332778" y="5963728"/>
            <a:ext cx="3622444" cy="1443010"/>
            <a:chOff x="0" y="0"/>
            <a:chExt cx="4829925" cy="1924013"/>
          </a:xfrm>
        </p:grpSpPr>
        <p:sp>
          <p:nvSpPr>
            <p:cNvPr id="17" name="AutoShape 17"/>
            <p:cNvSpPr/>
            <p:nvPr/>
          </p:nvSpPr>
          <p:spPr>
            <a:xfrm>
              <a:off x="0" y="0"/>
              <a:ext cx="4829925" cy="46008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369700"/>
              <a:ext cx="4829925" cy="588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50"/>
                </a:lnSpc>
              </a:pPr>
              <a:r>
                <a:rPr lang="en-US" sz="2500" spc="-37">
                  <a:solidFill>
                    <a:srgbClr val="FAFAFA"/>
                  </a:solidFill>
                  <a:latin typeface="Overpass Light Bold"/>
                </a:rPr>
                <a:t>ARSHIYA MITTAL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972859"/>
              <a:ext cx="4829925" cy="495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99"/>
                </a:lnSpc>
              </a:pPr>
              <a:r>
                <a:rPr lang="en-US" sz="1999">
                  <a:solidFill>
                    <a:srgbClr val="FAFAFA"/>
                  </a:solidFill>
                  <a:latin typeface="Overpass Light"/>
                </a:rPr>
                <a:t>TEAM-MEMBER</a:t>
              </a:r>
            </a:p>
          </p:txBody>
        </p:sp>
        <p:sp>
          <p:nvSpPr>
            <p:cNvPr id="20" name="AutoShape 20"/>
            <p:cNvSpPr/>
            <p:nvPr/>
          </p:nvSpPr>
          <p:spPr>
            <a:xfrm>
              <a:off x="0" y="1878006"/>
              <a:ext cx="4829925" cy="46008"/>
            </a:xfrm>
            <a:prstGeom prst="rect">
              <a:avLst/>
            </a:prstGeom>
            <a:solidFill>
              <a:srgbClr val="CDA63C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3636856" y="5963728"/>
            <a:ext cx="3622444" cy="1443010"/>
            <a:chOff x="0" y="0"/>
            <a:chExt cx="4829925" cy="1924013"/>
          </a:xfrm>
        </p:grpSpPr>
        <p:sp>
          <p:nvSpPr>
            <p:cNvPr id="22" name="AutoShape 22"/>
            <p:cNvSpPr/>
            <p:nvPr/>
          </p:nvSpPr>
          <p:spPr>
            <a:xfrm>
              <a:off x="0" y="0"/>
              <a:ext cx="4829925" cy="46008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369700"/>
              <a:ext cx="4829925" cy="588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50"/>
                </a:lnSpc>
              </a:pPr>
              <a:r>
                <a:rPr lang="en-US" sz="2500" spc="-37">
                  <a:solidFill>
                    <a:srgbClr val="FAFAFA"/>
                  </a:solidFill>
                  <a:latin typeface="Overpass Light Bold"/>
                </a:rPr>
                <a:t>ISHA ARORA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972859"/>
              <a:ext cx="4829925" cy="495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99"/>
                </a:lnSpc>
              </a:pPr>
              <a:r>
                <a:rPr lang="en-US" sz="1999">
                  <a:solidFill>
                    <a:srgbClr val="FAFAFA"/>
                  </a:solidFill>
                  <a:latin typeface="Overpass Light"/>
                </a:rPr>
                <a:t>TEAM-MEMBER</a:t>
              </a:r>
            </a:p>
          </p:txBody>
        </p:sp>
        <p:sp>
          <p:nvSpPr>
            <p:cNvPr id="25" name="AutoShape 25"/>
            <p:cNvSpPr/>
            <p:nvPr/>
          </p:nvSpPr>
          <p:spPr>
            <a:xfrm>
              <a:off x="0" y="1878006"/>
              <a:ext cx="4829925" cy="46008"/>
            </a:xfrm>
            <a:prstGeom prst="rect">
              <a:avLst/>
            </a:prstGeom>
            <a:solidFill>
              <a:srgbClr val="CDA63C"/>
            </a:solidFill>
          </p:spPr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23286" y="2519479"/>
            <a:ext cx="9055579" cy="3913964"/>
            <a:chOff x="0" y="0"/>
            <a:chExt cx="12074106" cy="5218618"/>
          </a:xfrm>
        </p:grpSpPr>
        <p:sp>
          <p:nvSpPr>
            <p:cNvPr id="3" name="AutoShape 3"/>
            <p:cNvSpPr/>
            <p:nvPr/>
          </p:nvSpPr>
          <p:spPr>
            <a:xfrm>
              <a:off x="0" y="4184101"/>
              <a:ext cx="12074106" cy="34767"/>
            </a:xfrm>
            <a:prstGeom prst="rect">
              <a:avLst/>
            </a:prstGeom>
            <a:solidFill>
              <a:srgbClr val="CDA63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12074106" cy="3601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449"/>
                </a:lnSpc>
              </a:pPr>
              <a:r>
                <a:rPr lang="en-US" sz="9499">
                  <a:solidFill>
                    <a:srgbClr val="FAFAFA"/>
                  </a:solidFill>
                  <a:latin typeface="Cormorant Garamond Bold Bold"/>
                </a:rPr>
                <a:t>Do</a:t>
              </a:r>
              <a:r>
                <a:rPr lang="en-US" sz="9500">
                  <a:solidFill>
                    <a:srgbClr val="FAFAFA"/>
                  </a:solidFill>
                  <a:latin typeface="Cormorant Garamond Bold Bold"/>
                </a:rPr>
                <a:t> you have</a:t>
              </a:r>
            </a:p>
            <a:p>
              <a:pPr>
                <a:lnSpc>
                  <a:spcPts val="10450"/>
                </a:lnSpc>
              </a:pPr>
              <a:r>
                <a:rPr lang="en-US" sz="9500">
                  <a:solidFill>
                    <a:srgbClr val="FAFAFA"/>
                  </a:solidFill>
                  <a:latin typeface="Cormorant Garamond Bold Bold"/>
                </a:rPr>
                <a:t>any questions?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629966"/>
              <a:ext cx="12074106" cy="588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5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 rot="-5400000">
            <a:off x="1004923" y="8671463"/>
            <a:ext cx="955485" cy="218188"/>
            <a:chOff x="0" y="0"/>
            <a:chExt cx="1273980" cy="290918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grpSp>
        <p:nvGrpSpPr>
          <p:cNvPr id="13" name="Group 13"/>
          <p:cNvGrpSpPr/>
          <p:nvPr/>
        </p:nvGrpSpPr>
        <p:grpSpPr>
          <a:xfrm>
            <a:off x="1028700" y="1028700"/>
            <a:ext cx="1007226" cy="1008337"/>
            <a:chOff x="0" y="0"/>
            <a:chExt cx="1342968" cy="1344450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1342968" cy="1344450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186956" y="387318"/>
              <a:ext cx="969055" cy="5888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0770" y="821717"/>
            <a:ext cx="907930" cy="907930"/>
            <a:chOff x="0" y="0"/>
            <a:chExt cx="1210574" cy="121057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10574" cy="1210574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152509" y="321121"/>
              <a:ext cx="905555" cy="587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0"/>
                </a:lnSpc>
              </a:pPr>
              <a:r>
                <a:rPr lang="en-US" sz="3000">
                  <a:solidFill>
                    <a:srgbClr val="FAFAFA"/>
                  </a:solidFill>
                  <a:latin typeface="Cormorant Garamond Bold Bold"/>
                </a:rPr>
                <a:t>II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936630" y="431522"/>
            <a:ext cx="8709878" cy="9080088"/>
            <a:chOff x="0" y="0"/>
            <a:chExt cx="11613170" cy="12106784"/>
          </a:xfrm>
        </p:grpSpPr>
        <p:sp>
          <p:nvSpPr>
            <p:cNvPr id="7" name="TextBox 7"/>
            <p:cNvSpPr txBox="1"/>
            <p:nvPr/>
          </p:nvSpPr>
          <p:spPr>
            <a:xfrm>
              <a:off x="0" y="47625"/>
              <a:ext cx="11613170" cy="1714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972"/>
                </a:lnSpc>
              </a:pPr>
              <a:r>
                <a:rPr lang="en-US" sz="8671">
                  <a:solidFill>
                    <a:srgbClr val="1A1B18"/>
                  </a:solidFill>
                  <a:latin typeface="Cormorant Garamond Bold Bold"/>
                </a:rPr>
                <a:t>INTRODUCTION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057951"/>
              <a:ext cx="11613170" cy="90488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68665" lvl="1" indent="-334333">
                <a:lnSpc>
                  <a:spcPts val="4026"/>
                </a:lnSpc>
                <a:buFont typeface="Arial"/>
                <a:buChar char="•"/>
              </a:pPr>
              <a:r>
                <a:rPr lang="en-US" sz="3097" spc="-46">
                  <a:solidFill>
                    <a:srgbClr val="1A1B18"/>
                  </a:solidFill>
                  <a:latin typeface="Overpass Light"/>
                </a:rPr>
                <a:t>A crafted security surveillance system.</a:t>
              </a:r>
            </a:p>
            <a:p>
              <a:pPr marL="668665" lvl="1" indent="-334333">
                <a:lnSpc>
                  <a:spcPts val="4026"/>
                </a:lnSpc>
                <a:buFont typeface="Arial"/>
                <a:buChar char="•"/>
              </a:pPr>
              <a:r>
                <a:rPr lang="en-US" sz="3097" spc="-46">
                  <a:solidFill>
                    <a:srgbClr val="1A1B18"/>
                  </a:solidFill>
                  <a:latin typeface="Overpass Light"/>
                </a:rPr>
                <a:t>THE CURRENT SECURITY CRISIS SCENARIO</a:t>
              </a:r>
            </a:p>
            <a:p>
              <a:pPr>
                <a:lnSpc>
                  <a:spcPts val="4026"/>
                </a:lnSpc>
              </a:pPr>
              <a:endParaRPr/>
            </a:p>
            <a:p>
              <a:pPr marL="668665" lvl="1" indent="-334333">
                <a:lnSpc>
                  <a:spcPts val="4026"/>
                </a:lnSpc>
                <a:buFont typeface="Arial"/>
                <a:buChar char="•"/>
              </a:pPr>
              <a:r>
                <a:rPr lang="en-US" sz="3097" spc="-46">
                  <a:solidFill>
                    <a:srgbClr val="1A1B18"/>
                  </a:solidFill>
                  <a:latin typeface="Overpass Light"/>
                </a:rPr>
                <a:t>Every 4 seconds one property crime is occurring somewhere around the world.</a:t>
              </a:r>
            </a:p>
            <a:p>
              <a:pPr>
                <a:lnSpc>
                  <a:spcPts val="1214"/>
                </a:lnSpc>
              </a:pPr>
              <a:endParaRPr/>
            </a:p>
            <a:p>
              <a:pPr marL="668665" lvl="1" indent="-334333">
                <a:lnSpc>
                  <a:spcPts val="4026"/>
                </a:lnSpc>
                <a:buFont typeface="Arial"/>
                <a:buChar char="•"/>
              </a:pPr>
              <a:r>
                <a:rPr lang="en-US" sz="3097" spc="-46">
                  <a:solidFill>
                    <a:srgbClr val="1A1B18"/>
                  </a:solidFill>
                  <a:latin typeface="Overpass Light"/>
                </a:rPr>
                <a:t>A residence without a home security system is up to 300% more likely to be burglarized.</a:t>
              </a:r>
            </a:p>
            <a:p>
              <a:pPr>
                <a:lnSpc>
                  <a:spcPts val="4026"/>
                </a:lnSpc>
              </a:pPr>
              <a:endParaRPr/>
            </a:p>
            <a:p>
              <a:pPr>
                <a:lnSpc>
                  <a:spcPts val="4026"/>
                </a:lnSpc>
              </a:pPr>
              <a:r>
                <a:rPr lang="en-US" sz="3097" spc="-46">
                  <a:solidFill>
                    <a:srgbClr val="000000"/>
                  </a:solidFill>
                  <a:latin typeface="Overpass Light"/>
                </a:rPr>
                <a:t>A report published by the University of North Carolina found that about 60% of convicted burglars stated that the presence of a security system influenced their decision to target another home.</a:t>
              </a: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2441322"/>
              <a:ext cx="11613170" cy="51759"/>
            </a:xfrm>
            <a:prstGeom prst="rect">
              <a:avLst/>
            </a:prstGeom>
            <a:solidFill>
              <a:srgbClr val="CDA63C"/>
            </a:solid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1004923" y="8671463"/>
            <a:ext cx="955485" cy="218188"/>
            <a:chOff x="0" y="0"/>
            <a:chExt cx="1273980" cy="290918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1A1B18"/>
              </a:solidFill>
            </p:spPr>
          </p:sp>
        </p:grpSp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0"/>
              <a:ext cx="290918" cy="290918"/>
              <a:chOff x="0" y="0"/>
              <a:chExt cx="1708150" cy="170815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1A1B18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493118" y="1587"/>
              <a:ext cx="287744" cy="287744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2"/>
          <a:srcRect l="25378" t="22777" r="19080" b="10277"/>
          <a:stretch>
            <a:fillRect/>
          </a:stretch>
        </p:blipFill>
        <p:spPr>
          <a:xfrm>
            <a:off x="11090956" y="462160"/>
            <a:ext cx="6854144" cy="55092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01018" y="746760"/>
            <a:ext cx="9575296" cy="9525"/>
          </a:xfrm>
          <a:prstGeom prst="rect">
            <a:avLst/>
          </a:prstGeom>
          <a:solidFill>
            <a:srgbClr val="CDA63C"/>
          </a:solidFill>
        </p:spPr>
      </p:sp>
      <p:grpSp>
        <p:nvGrpSpPr>
          <p:cNvPr id="3" name="Group 3"/>
          <p:cNvGrpSpPr/>
          <p:nvPr/>
        </p:nvGrpSpPr>
        <p:grpSpPr>
          <a:xfrm>
            <a:off x="16351370" y="1028700"/>
            <a:ext cx="907930" cy="907930"/>
            <a:chOff x="0" y="0"/>
            <a:chExt cx="1210574" cy="1210574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210574" cy="1210574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241518" y="321121"/>
              <a:ext cx="727537" cy="587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0"/>
                </a:lnSpc>
              </a:pPr>
              <a:r>
                <a:rPr lang="en-US" sz="3000">
                  <a:solidFill>
                    <a:srgbClr val="FAFAFA"/>
                  </a:solidFill>
                  <a:latin typeface="Cormorant Garamond Bold Bold"/>
                </a:rPr>
                <a:t>III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 rot="-5400000">
            <a:off x="16327592" y="8671463"/>
            <a:ext cx="955485" cy="218188"/>
            <a:chOff x="0" y="0"/>
            <a:chExt cx="1273980" cy="290918"/>
          </a:xfrm>
        </p:grpSpPr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1A1B18"/>
              </a:solidFill>
            </p:spPr>
          </p:sp>
        </p:grp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1A1B18"/>
              </a:solidFill>
            </p:spPr>
          </p:sp>
        </p:grpSp>
        <p:grpSp>
          <p:nvGrpSpPr>
            <p:cNvPr id="12" name="Group 12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52912" y="4345007"/>
            <a:ext cx="1798825" cy="3376173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712004" y="3961457"/>
            <a:ext cx="2045891" cy="2932757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996610" y="877496"/>
            <a:ext cx="4133294" cy="5775916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4182895" y="971550"/>
            <a:ext cx="3070017" cy="5922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72"/>
              </a:lnSpc>
            </a:pPr>
            <a:r>
              <a:rPr lang="en-US" sz="3051">
                <a:solidFill>
                  <a:srgbClr val="000000"/>
                </a:solidFill>
                <a:latin typeface="Open Sans Light Bold"/>
              </a:rPr>
              <a:t> Yes! They stepped into house infact the owner of the house even have security cameras but somehow they just escaped from it.</a:t>
            </a:r>
          </a:p>
          <a:p>
            <a:pPr algn="ctr">
              <a:lnSpc>
                <a:spcPts val="4272"/>
              </a:lnSpc>
            </a:pPr>
            <a:endParaRPr/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3757269" y="2499467"/>
            <a:ext cx="2465059" cy="3533628"/>
          </a:xfrm>
          <a:prstGeom prst="rect">
            <a:avLst/>
          </a:prstGeom>
        </p:spPr>
      </p:pic>
      <p:grpSp>
        <p:nvGrpSpPr>
          <p:cNvPr id="19" name="Group 19"/>
          <p:cNvGrpSpPr/>
          <p:nvPr/>
        </p:nvGrpSpPr>
        <p:grpSpPr>
          <a:xfrm rot="-5400000">
            <a:off x="5257190" y="4898011"/>
            <a:ext cx="9139639" cy="1098610"/>
            <a:chOff x="0" y="0"/>
            <a:chExt cx="3507740" cy="42164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507740" cy="50800"/>
            </a:xfrm>
            <a:custGeom>
              <a:avLst/>
              <a:gdLst/>
              <a:ahLst/>
              <a:cxnLst/>
              <a:rect l="l" t="t" r="r" b="b"/>
              <a:pathLst>
                <a:path w="3507740" h="50800">
                  <a:moveTo>
                    <a:pt x="0" y="0"/>
                  </a:moveTo>
                  <a:lnTo>
                    <a:pt x="3507740" y="0"/>
                  </a:lnTo>
                  <a:lnTo>
                    <a:pt x="350774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370840"/>
              <a:ext cx="3507740" cy="50800"/>
            </a:xfrm>
            <a:custGeom>
              <a:avLst/>
              <a:gdLst/>
              <a:ahLst/>
              <a:cxnLst/>
              <a:rect l="l" t="t" r="r" b="b"/>
              <a:pathLst>
                <a:path w="3507740" h="50800">
                  <a:moveTo>
                    <a:pt x="0" y="0"/>
                  </a:moveTo>
                  <a:lnTo>
                    <a:pt x="3507740" y="0"/>
                  </a:lnTo>
                  <a:lnTo>
                    <a:pt x="350774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147320"/>
              <a:ext cx="3507740" cy="127000"/>
            </a:xfrm>
            <a:custGeom>
              <a:avLst/>
              <a:gdLst/>
              <a:ahLst/>
              <a:cxnLst/>
              <a:rect l="l" t="t" r="r" b="b"/>
              <a:pathLst>
                <a:path w="3507740" h="127000">
                  <a:moveTo>
                    <a:pt x="0" y="0"/>
                  </a:moveTo>
                  <a:lnTo>
                    <a:pt x="3507740" y="0"/>
                  </a:lnTo>
                  <a:lnTo>
                    <a:pt x="3507740" y="127000"/>
                  </a:lnTo>
                  <a:lnTo>
                    <a:pt x="0" y="127000"/>
                  </a:lnTo>
                  <a:close/>
                </a:path>
              </a:pathLst>
            </a:custGeom>
            <a:solidFill>
              <a:srgbClr val="2C92D5"/>
            </a:solidFill>
          </p:spPr>
        </p:sp>
      </p:grpSp>
      <p:pic>
        <p:nvPicPr>
          <p:cNvPr id="23" name="Picture 2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148148" y="6765313"/>
            <a:ext cx="4338355" cy="4243700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2148148" y="8302815"/>
            <a:ext cx="744879" cy="877267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2505226">
            <a:off x="-332082" y="2289040"/>
            <a:ext cx="3395704" cy="2553498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1687300">
            <a:off x="10622636" y="310022"/>
            <a:ext cx="4728290" cy="3555574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423502" y="7735311"/>
            <a:ext cx="1798825" cy="3376173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803573" y="4620381"/>
            <a:ext cx="3861963" cy="5396754"/>
          </a:xfrm>
          <a:prstGeom prst="rect">
            <a:avLst/>
          </a:prstGeom>
        </p:spPr>
      </p:pic>
      <p:sp>
        <p:nvSpPr>
          <p:cNvPr id="29" name="TextBox 29"/>
          <p:cNvSpPr txBox="1"/>
          <p:nvPr/>
        </p:nvSpPr>
        <p:spPr>
          <a:xfrm>
            <a:off x="801018" y="-19050"/>
            <a:ext cx="9575296" cy="765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400" spc="-36">
                <a:solidFill>
                  <a:srgbClr val="1A1B18"/>
                </a:solidFill>
                <a:latin typeface="Cormorant Garamond Bold Bold"/>
              </a:rPr>
              <a:t>Everyone knows about security camera for protection but have you all wondered what to do if thief would enter through other technique?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296362" y="562243"/>
            <a:ext cx="2677096" cy="2710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2"/>
              </a:lnSpc>
            </a:pPr>
            <a:r>
              <a:rPr lang="en-US" sz="2201">
                <a:solidFill>
                  <a:srgbClr val="000000"/>
                </a:solidFill>
                <a:latin typeface="Open Sans Light Bold"/>
              </a:rPr>
              <a:t>How good it would be if we could have some system which could detect weight and notify the owner at that instant time!!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32108" y="2512333"/>
            <a:ext cx="1916040" cy="1832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21"/>
              </a:lnSpc>
            </a:pPr>
            <a:r>
              <a:rPr lang="en-US" sz="2087">
                <a:solidFill>
                  <a:srgbClr val="000000"/>
                </a:solidFill>
                <a:latin typeface="Open Sans Light Bold"/>
              </a:rPr>
              <a:t>Hey Rahul!!</a:t>
            </a:r>
          </a:p>
          <a:p>
            <a:pPr algn="ctr">
              <a:lnSpc>
                <a:spcPts val="2921"/>
              </a:lnSpc>
            </a:pPr>
            <a:r>
              <a:rPr lang="en-US" sz="2087">
                <a:solidFill>
                  <a:srgbClr val="000000"/>
                </a:solidFill>
                <a:latin typeface="Open Sans Light Bold"/>
              </a:rPr>
              <a:t>Did you heard about robbery next to your house?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897859" y="4944462"/>
            <a:ext cx="2859410" cy="4700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3"/>
              </a:lnSpc>
            </a:pPr>
            <a:r>
              <a:rPr lang="en-US" sz="2216">
                <a:solidFill>
                  <a:srgbClr val="000000"/>
                </a:solidFill>
                <a:latin typeface="Open Sans Light Bold"/>
              </a:rPr>
              <a:t>I think i have read about such device made by CU students!!</a:t>
            </a:r>
          </a:p>
          <a:p>
            <a:pPr algn="ctr">
              <a:lnSpc>
                <a:spcPts val="3103"/>
              </a:lnSpc>
            </a:pPr>
            <a:r>
              <a:rPr lang="en-US" sz="2216">
                <a:solidFill>
                  <a:srgbClr val="000000"/>
                </a:solidFill>
                <a:latin typeface="Open Sans Light Bold"/>
              </a:rPr>
              <a:t>This is new device in the market.</a:t>
            </a:r>
          </a:p>
          <a:p>
            <a:pPr algn="ctr">
              <a:lnSpc>
                <a:spcPts val="3103"/>
              </a:lnSpc>
            </a:pPr>
            <a:r>
              <a:rPr lang="en-US" sz="2216">
                <a:solidFill>
                  <a:srgbClr val="000000"/>
                </a:solidFill>
                <a:latin typeface="Open Sans Light Bold"/>
              </a:rPr>
              <a:t>So during this time and for protecting our things this device is best.</a:t>
            </a:r>
          </a:p>
          <a:p>
            <a:pPr algn="ctr">
              <a:lnSpc>
                <a:spcPts val="3103"/>
              </a:lnSpc>
            </a:pPr>
            <a:r>
              <a:rPr lang="en-US" sz="2216">
                <a:solidFill>
                  <a:srgbClr val="000000"/>
                </a:solidFill>
                <a:latin typeface="Open Sans Light Bold"/>
              </a:rPr>
              <a:t>Let us have  a look below for details!!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907930" cy="907930"/>
            <a:chOff x="0" y="0"/>
            <a:chExt cx="1210574" cy="121057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10574" cy="1210574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241518" y="321121"/>
              <a:ext cx="727537" cy="587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0"/>
                </a:lnSpc>
              </a:pPr>
              <a:r>
                <a:rPr lang="en-US" sz="3000">
                  <a:solidFill>
                    <a:srgbClr val="FAFAFA"/>
                  </a:solidFill>
                  <a:latin typeface="Cormorant Garamond Bold Bold"/>
                </a:rPr>
                <a:t>IV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 rot="-5400000">
            <a:off x="1004923" y="8671463"/>
            <a:ext cx="955485" cy="218188"/>
            <a:chOff x="0" y="0"/>
            <a:chExt cx="1273980" cy="290918"/>
          </a:xfrm>
        </p:grpSpPr>
        <p:grpSp>
          <p:nvGrpSpPr>
            <p:cNvPr id="7" name="Group 7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9" name="Group 9"/>
            <p:cNvGrpSpPr>
              <a:grpSpLocks noChangeAspect="1"/>
            </p:cNvGrpSpPr>
            <p:nvPr/>
          </p:nvGrpSpPr>
          <p:grpSpPr>
            <a:xfrm>
              <a:off x="0" y="0"/>
              <a:ext cx="290918" cy="290918"/>
              <a:chOff x="0" y="0"/>
              <a:chExt cx="1708150" cy="170815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493118" y="1587"/>
              <a:ext cx="287744" cy="287744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  <p:sp>
        <p:nvSpPr>
          <p:cNvPr id="13" name="AutoShape 13"/>
          <p:cNvSpPr/>
          <p:nvPr/>
        </p:nvSpPr>
        <p:spPr>
          <a:xfrm>
            <a:off x="1936630" y="2743548"/>
            <a:ext cx="9581141" cy="166579"/>
          </a:xfrm>
          <a:prstGeom prst="rect">
            <a:avLst/>
          </a:prstGeom>
          <a:solidFill>
            <a:srgbClr val="CDA63C"/>
          </a:solidFill>
        </p:spPr>
      </p:sp>
      <p:sp>
        <p:nvSpPr>
          <p:cNvPr id="14" name="TextBox 14"/>
          <p:cNvSpPr txBox="1"/>
          <p:nvPr/>
        </p:nvSpPr>
        <p:spPr>
          <a:xfrm>
            <a:off x="2338311" y="297982"/>
            <a:ext cx="14370734" cy="2445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513"/>
              </a:lnSpc>
            </a:pPr>
            <a:r>
              <a:rPr lang="en-US" sz="8648">
                <a:solidFill>
                  <a:srgbClr val="FAFAFA"/>
                </a:solidFill>
                <a:latin typeface="Cormorant Garamond Bold Bold"/>
              </a:rPr>
              <a:t>What Features does our project have?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89005" y="3961466"/>
            <a:ext cx="16111453" cy="4500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>
                <a:solidFill>
                  <a:srgbClr val="FAFAFA"/>
                </a:solidFill>
                <a:latin typeface="Overpass Light"/>
              </a:rPr>
              <a:t>The system is planned as a sensor with weight recognition and alarm sending mechanism with connected application for alerting the owner in times of burglary.</a:t>
            </a:r>
          </a:p>
          <a:p>
            <a:pPr>
              <a:lnSpc>
                <a:spcPts val="3919"/>
              </a:lnSpc>
            </a:pPr>
            <a:r>
              <a:rPr lang="en-US" sz="2800">
                <a:solidFill>
                  <a:srgbClr val="FAFAFA"/>
                </a:solidFill>
                <a:latin typeface="Overpass Light"/>
              </a:rPr>
              <a:t>This device will have various features like: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AFAFA"/>
                </a:solidFill>
                <a:latin typeface="Overpass Light"/>
              </a:rPr>
              <a:t>Weight sensor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AFAFA"/>
                </a:solidFill>
                <a:latin typeface="Overpass Light"/>
              </a:rPr>
              <a:t>Camera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AFAFA"/>
                </a:solidFill>
                <a:latin typeface="Overpass Light"/>
              </a:rPr>
              <a:t>Less consumption of electricity and energy.</a:t>
            </a:r>
          </a:p>
          <a:p>
            <a:pPr marL="604519" lvl="1" indent="-302260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AFAFA"/>
                </a:solidFill>
                <a:latin typeface="Overpass Light"/>
              </a:rPr>
              <a:t>Range till 800 m</a:t>
            </a:r>
          </a:p>
          <a:p>
            <a:pPr marL="604520" lvl="1" indent="-302260">
              <a:lnSpc>
                <a:spcPts val="3919"/>
              </a:lnSpc>
              <a:buFont typeface="Arial"/>
              <a:buChar char="•"/>
            </a:pPr>
            <a:r>
              <a:rPr lang="en-US" sz="2800">
                <a:solidFill>
                  <a:srgbClr val="FAFAFA"/>
                </a:solidFill>
                <a:latin typeface="Overpass Light"/>
              </a:rPr>
              <a:t>Third party application (APP) where user will get choice for two options YES/NO. If clicked YES then that means user know about the person and buzzer will not ring*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4306228"/>
            <a:ext cx="3329876" cy="166493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800000">
            <a:off x="4146146" y="5957801"/>
            <a:ext cx="3329876" cy="166493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624868" y="4948048"/>
            <a:ext cx="2137540" cy="213754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747578" y="4830015"/>
            <a:ext cx="2137540" cy="213754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293844" y="4306228"/>
            <a:ext cx="3343241" cy="167162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10800000">
            <a:off x="10450367" y="5964484"/>
            <a:ext cx="3329876" cy="1664938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895276" y="4954730"/>
            <a:ext cx="2137540" cy="213754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067330" y="4836698"/>
            <a:ext cx="2137540" cy="213754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599328" y="4312911"/>
            <a:ext cx="3329876" cy="166493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143115" y="4954730"/>
            <a:ext cx="2137540" cy="2137540"/>
          </a:xfrm>
          <a:prstGeom prst="rect">
            <a:avLst/>
          </a:prstGeom>
        </p:spPr>
      </p:pic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3827655" y="5946525"/>
            <a:ext cx="848136" cy="570260"/>
            <a:chOff x="0" y="0"/>
            <a:chExt cx="1930400" cy="129794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86EAE9"/>
            </a:solid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0120271" y="5971166"/>
            <a:ext cx="848136" cy="570260"/>
            <a:chOff x="0" y="0"/>
            <a:chExt cx="1930400" cy="129794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2C92D5"/>
            </a:solid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6411164" y="5946525"/>
            <a:ext cx="848136" cy="570260"/>
            <a:chOff x="0" y="0"/>
            <a:chExt cx="1930400" cy="129794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l="l" t="t" r="r" b="b"/>
              <a:pathLst>
                <a:path w="1930400" h="129794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13538A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2221017" y="5585019"/>
            <a:ext cx="945242" cy="808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59"/>
              </a:lnSpc>
            </a:pPr>
            <a:r>
              <a:rPr lang="en-US" sz="4685" spc="234">
                <a:solidFill>
                  <a:srgbClr val="FFFFFF"/>
                </a:solidFill>
                <a:latin typeface="Aileron Regular Bold"/>
              </a:rPr>
              <a:t>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710814" y="7634131"/>
            <a:ext cx="2255425" cy="2205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124">
                <a:solidFill>
                  <a:srgbClr val="191919"/>
                </a:solidFill>
                <a:latin typeface="Aileron Regular"/>
              </a:rPr>
              <a:t>Weight sensor will detect weight if exceeded by value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492843" y="5585019"/>
            <a:ext cx="945242" cy="808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59"/>
              </a:lnSpc>
            </a:pPr>
            <a:r>
              <a:rPr lang="en-US" sz="4685" spc="234" dirty="0">
                <a:solidFill>
                  <a:srgbClr val="FFFFFF"/>
                </a:solidFill>
                <a:latin typeface="Aileron Regular Bold"/>
              </a:rPr>
              <a:t>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982640" y="7634131"/>
            <a:ext cx="2654445" cy="2205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124">
                <a:solidFill>
                  <a:srgbClr val="191919"/>
                </a:solidFill>
                <a:latin typeface="Aileron Regular"/>
              </a:rPr>
              <a:t>BLE will send signal to the camera for capturing images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739264" y="5585019"/>
            <a:ext cx="945242" cy="808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59"/>
              </a:lnSpc>
            </a:pPr>
            <a:r>
              <a:rPr lang="en-US" sz="4685" spc="234">
                <a:solidFill>
                  <a:srgbClr val="FFFFFF"/>
                </a:solidFill>
                <a:latin typeface="Aileron Regular Bold"/>
              </a:rPr>
              <a:t>5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229061" y="7634131"/>
            <a:ext cx="1965649" cy="872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124">
                <a:solidFill>
                  <a:srgbClr val="191919"/>
                </a:solidFill>
                <a:latin typeface="Aileron Regular"/>
              </a:rPr>
              <a:t>Catch the thief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343727" y="5460304"/>
            <a:ext cx="945242" cy="808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59"/>
              </a:lnSpc>
            </a:pPr>
            <a:r>
              <a:rPr lang="en-US" sz="4685" spc="234" dirty="0">
                <a:solidFill>
                  <a:srgbClr val="FFFFFF"/>
                </a:solidFill>
                <a:latin typeface="Aileron Regular Bold"/>
              </a:rPr>
              <a:t>2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663479" y="5466987"/>
            <a:ext cx="945242" cy="808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59"/>
              </a:lnSpc>
            </a:pPr>
            <a:r>
              <a:rPr lang="en-US" sz="4685" spc="234">
                <a:solidFill>
                  <a:srgbClr val="FFFFFF"/>
                </a:solidFill>
                <a:latin typeface="Aileron Regular Bold"/>
              </a:rPr>
              <a:t>4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4833524" y="2773497"/>
            <a:ext cx="2460319" cy="1761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124">
                <a:solidFill>
                  <a:srgbClr val="191919"/>
                </a:solidFill>
                <a:latin typeface="Aileron Regular"/>
              </a:rPr>
              <a:t>NRF module will send the notification to mobile app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153276" y="2329170"/>
            <a:ext cx="1965649" cy="2205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spc="124">
                <a:solidFill>
                  <a:srgbClr val="191919"/>
                </a:solidFill>
                <a:latin typeface="Aileron Regular"/>
              </a:rPr>
              <a:t>If owner clicked no buzzer will ring.</a:t>
            </a:r>
          </a:p>
          <a:p>
            <a:pPr algn="ctr">
              <a:lnSpc>
                <a:spcPts val="3499"/>
              </a:lnSpc>
            </a:pPr>
            <a:endParaRPr/>
          </a:p>
        </p:txBody>
      </p:sp>
      <p:grpSp>
        <p:nvGrpSpPr>
          <p:cNvPr id="28" name="Group 28"/>
          <p:cNvGrpSpPr/>
          <p:nvPr/>
        </p:nvGrpSpPr>
        <p:grpSpPr>
          <a:xfrm>
            <a:off x="3550138" y="1013904"/>
            <a:ext cx="11187724" cy="1043642"/>
            <a:chOff x="0" y="0"/>
            <a:chExt cx="14916965" cy="1391523"/>
          </a:xfrm>
        </p:grpSpPr>
        <p:sp>
          <p:nvSpPr>
            <p:cNvPr id="29" name="TextBox 29"/>
            <p:cNvSpPr txBox="1"/>
            <p:nvPr/>
          </p:nvSpPr>
          <p:spPr>
            <a:xfrm>
              <a:off x="0" y="812826"/>
              <a:ext cx="14916965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r>
                <a:rPr lang="en-US" sz="2600" u="none" spc="130">
                  <a:solidFill>
                    <a:srgbClr val="191919"/>
                  </a:solidFill>
                  <a:latin typeface="Aileron Regular"/>
                </a:rPr>
                <a:t>5-Step Working Process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14916965" cy="7730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6"/>
                </a:lnSpc>
                <a:spcBef>
                  <a:spcPct val="0"/>
                </a:spcBef>
              </a:pPr>
              <a:r>
                <a:rPr lang="en-US" sz="3600" spc="107">
                  <a:solidFill>
                    <a:srgbClr val="13538A"/>
                  </a:solidFill>
                  <a:latin typeface="Aileron Heavy"/>
                </a:rPr>
                <a:t>HOW OUR PROJECT WILL WORK</a:t>
              </a:r>
            </a:p>
          </p:txBody>
        </p:sp>
      </p:grpSp>
      <p:sp>
        <p:nvSpPr>
          <p:cNvPr id="31" name="Flowchart: Preparation 30"/>
          <p:cNvSpPr/>
          <p:nvPr/>
        </p:nvSpPr>
        <p:spPr>
          <a:xfrm>
            <a:off x="1571572" y="5000624"/>
            <a:ext cx="2071702" cy="1428760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lowchart: Preparation 31"/>
          <p:cNvSpPr/>
          <p:nvPr/>
        </p:nvSpPr>
        <p:spPr>
          <a:xfrm>
            <a:off x="4714844" y="5143500"/>
            <a:ext cx="2071702" cy="1428760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lowchart: Preparation 32"/>
          <p:cNvSpPr/>
          <p:nvPr/>
        </p:nvSpPr>
        <p:spPr>
          <a:xfrm>
            <a:off x="11144264" y="5214938"/>
            <a:ext cx="2071702" cy="1428760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lowchart: Preparation 33"/>
          <p:cNvSpPr/>
          <p:nvPr/>
        </p:nvSpPr>
        <p:spPr>
          <a:xfrm>
            <a:off x="7929554" y="5143500"/>
            <a:ext cx="2071702" cy="1428760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lowchart: Preparation 34"/>
          <p:cNvSpPr/>
          <p:nvPr/>
        </p:nvSpPr>
        <p:spPr>
          <a:xfrm>
            <a:off x="14216098" y="5072062"/>
            <a:ext cx="2071702" cy="1428760"/>
          </a:xfrm>
          <a:prstGeom prst="flowChartPrepa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51370" y="1028700"/>
            <a:ext cx="907930" cy="907930"/>
            <a:chOff x="0" y="0"/>
            <a:chExt cx="1210574" cy="121057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10574" cy="1210574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241518" y="321121"/>
              <a:ext cx="727537" cy="587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0"/>
                </a:lnSpc>
              </a:pPr>
              <a:r>
                <a:rPr lang="en-US" sz="3000">
                  <a:solidFill>
                    <a:srgbClr val="FAFAFA"/>
                  </a:solidFill>
                  <a:latin typeface="Cormorant Garamond Bold Bold"/>
                </a:rPr>
                <a:t>V</a:t>
              </a:r>
            </a:p>
          </p:txBody>
        </p:sp>
      </p:grpSp>
      <p:sp>
        <p:nvSpPr>
          <p:cNvPr id="6" name="AutoShape 6"/>
          <p:cNvSpPr/>
          <p:nvPr/>
        </p:nvSpPr>
        <p:spPr>
          <a:xfrm>
            <a:off x="1028700" y="4997870"/>
            <a:ext cx="16230600" cy="29294"/>
          </a:xfrm>
          <a:prstGeom prst="rect">
            <a:avLst/>
          </a:prstGeom>
          <a:solidFill>
            <a:srgbClr val="CDA63C"/>
          </a:solidFill>
        </p:spPr>
      </p:sp>
      <p:sp>
        <p:nvSpPr>
          <p:cNvPr id="7" name="TextBox 7"/>
          <p:cNvSpPr txBox="1"/>
          <p:nvPr/>
        </p:nvSpPr>
        <p:spPr>
          <a:xfrm>
            <a:off x="985838" y="2235859"/>
            <a:ext cx="10704587" cy="1359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50"/>
              </a:lnSpc>
            </a:pPr>
            <a:r>
              <a:rPr lang="en-US" sz="9500">
                <a:solidFill>
                  <a:srgbClr val="1A1B18"/>
                </a:solidFill>
                <a:latin typeface="Cormorant Garamond Bold Bold"/>
              </a:rPr>
              <a:t>Our Ambitions 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5856164"/>
            <a:ext cx="420642" cy="382784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717915" y="5859435"/>
            <a:ext cx="4239425" cy="2859250"/>
            <a:chOff x="0" y="0"/>
            <a:chExt cx="5652567" cy="381233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04775"/>
              <a:ext cx="5652567" cy="6933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03"/>
                </a:lnSpc>
              </a:pPr>
              <a:r>
                <a:rPr lang="en-US" sz="2925" spc="-43">
                  <a:solidFill>
                    <a:srgbClr val="1A1B18"/>
                  </a:solidFill>
                  <a:latin typeface="Overpass Light Bold"/>
                </a:rPr>
                <a:t>Security Targets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047031"/>
              <a:ext cx="5652567" cy="27653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76"/>
                </a:lnSpc>
              </a:pPr>
              <a:r>
                <a:rPr lang="en-US" sz="2340">
                  <a:solidFill>
                    <a:srgbClr val="1A1B18"/>
                  </a:solidFill>
                  <a:latin typeface="Overpass Light"/>
                </a:rPr>
                <a:t>To create a project which will ensure security for the home,office. </a:t>
              </a:r>
            </a:p>
            <a:p>
              <a:pPr>
                <a:lnSpc>
                  <a:spcPts val="3276"/>
                </a:lnSpc>
              </a:pPr>
              <a:r>
                <a:rPr lang="en-US" sz="2340">
                  <a:solidFill>
                    <a:srgbClr val="1A1B18"/>
                  </a:solidFill>
                  <a:latin typeface="Overpass Light"/>
                </a:rPr>
                <a:t>No unsightly wires or chains will be attached.</a:t>
              </a:r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88171" y="5856164"/>
            <a:ext cx="420642" cy="382784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7677385" y="5859435"/>
            <a:ext cx="4423076" cy="2983111"/>
            <a:chOff x="0" y="0"/>
            <a:chExt cx="5897434" cy="3977482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114300"/>
              <a:ext cx="5897434" cy="7283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68"/>
                </a:lnSpc>
              </a:pPr>
              <a:r>
                <a:rPr lang="en-US" sz="3052" spc="-45">
                  <a:solidFill>
                    <a:srgbClr val="1A1B18"/>
                  </a:solidFill>
                  <a:latin typeface="Overpass Light Bold"/>
                </a:rPr>
                <a:t>Goals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096927"/>
              <a:ext cx="5897434" cy="28805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18"/>
                </a:lnSpc>
              </a:pPr>
              <a:r>
                <a:rPr lang="en-US" sz="2442">
                  <a:solidFill>
                    <a:srgbClr val="1A1B18"/>
                  </a:solidFill>
                  <a:latin typeface="Overpass Light"/>
                </a:rPr>
                <a:t>To help catch the thief.</a:t>
              </a:r>
            </a:p>
            <a:p>
              <a:pPr>
                <a:lnSpc>
                  <a:spcPts val="3418"/>
                </a:lnSpc>
              </a:pPr>
              <a:r>
                <a:rPr lang="en-US" sz="2442">
                  <a:solidFill>
                    <a:srgbClr val="1A1B18"/>
                  </a:solidFill>
                  <a:latin typeface="Overpass Light"/>
                </a:rPr>
                <a:t>To store the data.</a:t>
              </a:r>
            </a:p>
            <a:p>
              <a:pPr>
                <a:lnSpc>
                  <a:spcPts val="3418"/>
                </a:lnSpc>
              </a:pPr>
              <a:r>
                <a:rPr lang="en-US" sz="2442">
                  <a:solidFill>
                    <a:srgbClr val="1A1B18"/>
                  </a:solidFill>
                  <a:latin typeface="Overpass Light"/>
                </a:rPr>
                <a:t>To have alarm system.</a:t>
              </a:r>
            </a:p>
            <a:p>
              <a:pPr>
                <a:lnSpc>
                  <a:spcPts val="3418"/>
                </a:lnSpc>
              </a:pPr>
              <a:r>
                <a:rPr lang="en-US" sz="2442">
                  <a:solidFill>
                    <a:srgbClr val="1A1B18"/>
                  </a:solidFill>
                  <a:latin typeface="Overpass Light"/>
                </a:rPr>
                <a:t>To have option on mobile for confirmation.</a:t>
              </a:r>
            </a:p>
          </p:txBody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100461" y="5859435"/>
            <a:ext cx="420642" cy="382784"/>
          </a:xfrm>
          <a:prstGeom prst="rect">
            <a:avLst/>
          </a:prstGeom>
        </p:spPr>
      </p:pic>
      <p:grpSp>
        <p:nvGrpSpPr>
          <p:cNvPr id="17" name="Group 17"/>
          <p:cNvGrpSpPr/>
          <p:nvPr/>
        </p:nvGrpSpPr>
        <p:grpSpPr>
          <a:xfrm>
            <a:off x="12682483" y="5856164"/>
            <a:ext cx="5247778" cy="3822319"/>
            <a:chOff x="0" y="0"/>
            <a:chExt cx="6997037" cy="5096426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104775"/>
              <a:ext cx="6997037" cy="7159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49"/>
                </a:lnSpc>
              </a:pPr>
              <a:r>
                <a:rPr lang="en-US" sz="3037" spc="-45">
                  <a:solidFill>
                    <a:srgbClr val="1A1B18"/>
                  </a:solidFill>
                  <a:latin typeface="Overpass Light Bold"/>
                </a:rPr>
                <a:t>Market Growth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091189"/>
              <a:ext cx="6997037" cy="40052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02"/>
                </a:lnSpc>
              </a:pPr>
              <a:r>
                <a:rPr lang="en-US" sz="2430">
                  <a:solidFill>
                    <a:srgbClr val="1A1B18"/>
                  </a:solidFill>
                  <a:latin typeface="Overpass Light"/>
                </a:rPr>
                <a:t>To create project for security purpose.</a:t>
              </a:r>
            </a:p>
            <a:p>
              <a:pPr>
                <a:lnSpc>
                  <a:spcPts val="3402"/>
                </a:lnSpc>
              </a:pPr>
              <a:r>
                <a:rPr lang="en-US" sz="2430">
                  <a:solidFill>
                    <a:srgbClr val="1A1B18"/>
                  </a:solidFill>
                  <a:latin typeface="Overpass Light"/>
                </a:rPr>
                <a:t>Selling at reasonable and affordable price.</a:t>
              </a:r>
            </a:p>
            <a:p>
              <a:pPr>
                <a:lnSpc>
                  <a:spcPts val="3402"/>
                </a:lnSpc>
              </a:pPr>
              <a:r>
                <a:rPr lang="en-US" sz="2430">
                  <a:solidFill>
                    <a:srgbClr val="1A1B18"/>
                  </a:solidFill>
                  <a:latin typeface="Overpass Light"/>
                </a:rPr>
                <a:t>Giving each and every feature for security.</a:t>
              </a:r>
            </a:p>
            <a:p>
              <a:pPr>
                <a:lnSpc>
                  <a:spcPts val="3402"/>
                </a:lnSpc>
              </a:pPr>
              <a:r>
                <a:rPr lang="en-US" sz="2430">
                  <a:solidFill>
                    <a:srgbClr val="1A1B18"/>
                  </a:solidFill>
                  <a:latin typeface="Overpass Light"/>
                </a:rPr>
                <a:t>No unsightly wires or chains will be attached.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 rot="-10800000">
            <a:off x="1028700" y="1028700"/>
            <a:ext cx="955485" cy="218188"/>
            <a:chOff x="0" y="0"/>
            <a:chExt cx="1273980" cy="290918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1A1B18"/>
              </a:solidFill>
            </p:spPr>
          </p:sp>
        </p:grpSp>
        <p:grpSp>
          <p:nvGrpSpPr>
            <p:cNvPr id="23" name="Group 23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1A1B18"/>
              </a:solidFill>
            </p:spPr>
          </p:sp>
        </p:grpSp>
        <p:grpSp>
          <p:nvGrpSpPr>
            <p:cNvPr id="25" name="Group 25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B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907930" cy="907930"/>
            <a:chOff x="0" y="0"/>
            <a:chExt cx="1210574" cy="1210574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10574" cy="1210574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241518" y="321121"/>
              <a:ext cx="727537" cy="587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00"/>
                </a:lnSpc>
              </a:pPr>
              <a:r>
                <a:rPr lang="en-US" sz="3000">
                  <a:solidFill>
                    <a:srgbClr val="FAFAFA"/>
                  </a:solidFill>
                  <a:latin typeface="Cormorant Garamond Bold Bold"/>
                </a:rPr>
                <a:t>VI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4119050" y="3829518"/>
            <a:ext cx="10049900" cy="2627963"/>
            <a:chOff x="0" y="0"/>
            <a:chExt cx="13399867" cy="3503951"/>
          </a:xfrm>
        </p:grpSpPr>
        <p:sp>
          <p:nvSpPr>
            <p:cNvPr id="7" name="TextBox 7"/>
            <p:cNvSpPr txBox="1"/>
            <p:nvPr/>
          </p:nvSpPr>
          <p:spPr>
            <a:xfrm>
              <a:off x="0" y="-19050"/>
              <a:ext cx="13399867" cy="6278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50"/>
                </a:lnSpc>
              </a:pPr>
              <a:r>
                <a:rPr lang="en-US" sz="3000" spc="-45">
                  <a:solidFill>
                    <a:srgbClr val="FAFAFA"/>
                  </a:solidFill>
                  <a:latin typeface="Cormorant Garamond Bold Bold"/>
                </a:rPr>
                <a:t>COMPONENNTS 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119634"/>
              <a:ext cx="13399867" cy="1384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50"/>
                </a:lnSpc>
              </a:pPr>
              <a:r>
                <a:rPr lang="en-US" sz="7000">
                  <a:solidFill>
                    <a:srgbClr val="FAFAFA"/>
                  </a:solidFill>
                  <a:latin typeface="Cormorant Garamond Bold Bold"/>
                </a:rPr>
                <a:t>Component requirements</a:t>
              </a: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1324244"/>
              <a:ext cx="13399867" cy="41807"/>
            </a:xfrm>
            <a:prstGeom prst="rect">
              <a:avLst/>
            </a:prstGeom>
            <a:solidFill>
              <a:srgbClr val="CDA63C"/>
            </a:solidFill>
          </p:spPr>
        </p:sp>
      </p:grpSp>
      <p:grpSp>
        <p:nvGrpSpPr>
          <p:cNvPr id="10" name="Group 10"/>
          <p:cNvGrpSpPr/>
          <p:nvPr/>
        </p:nvGrpSpPr>
        <p:grpSpPr>
          <a:xfrm rot="5400000">
            <a:off x="16672463" y="1373571"/>
            <a:ext cx="955485" cy="218188"/>
            <a:chOff x="0" y="0"/>
            <a:chExt cx="1273980" cy="290918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983062" y="0"/>
              <a:ext cx="290918" cy="290918"/>
              <a:chOff x="0" y="0"/>
              <a:chExt cx="1708150" cy="170815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489944" y="0"/>
              <a:ext cx="290918" cy="290918"/>
              <a:chOff x="0" y="0"/>
              <a:chExt cx="1708150" cy="170815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708150" cy="1708150"/>
              </a:xfrm>
              <a:custGeom>
                <a:avLst/>
                <a:gdLst/>
                <a:ahLst/>
                <a:cxnLst/>
                <a:rect l="l" t="t" r="r" b="b"/>
                <a:pathLst>
                  <a:path w="1708150" h="1708150">
                    <a:moveTo>
                      <a:pt x="853440" y="1708150"/>
                    </a:moveTo>
                    <a:cubicBezTo>
                      <a:pt x="383540" y="1708150"/>
                      <a:pt x="0" y="1324610"/>
                      <a:pt x="0" y="853440"/>
                    </a:cubicBezTo>
                    <a:cubicBezTo>
                      <a:pt x="0" y="383540"/>
                      <a:pt x="383540" y="0"/>
                      <a:pt x="853440" y="0"/>
                    </a:cubicBezTo>
                    <a:cubicBezTo>
                      <a:pt x="1324610" y="0"/>
                      <a:pt x="1706880" y="383540"/>
                      <a:pt x="1706880" y="853440"/>
                    </a:cubicBezTo>
                    <a:cubicBezTo>
                      <a:pt x="1708150" y="1324610"/>
                      <a:pt x="1324610" y="1708150"/>
                      <a:pt x="853440" y="1708150"/>
                    </a:cubicBezTo>
                    <a:close/>
                    <a:moveTo>
                      <a:pt x="853440" y="469900"/>
                    </a:moveTo>
                    <a:cubicBezTo>
                      <a:pt x="642620" y="469900"/>
                      <a:pt x="469900" y="642620"/>
                      <a:pt x="469900" y="853440"/>
                    </a:cubicBezTo>
                    <a:cubicBezTo>
                      <a:pt x="469900" y="1064260"/>
                      <a:pt x="642620" y="1236980"/>
                      <a:pt x="853440" y="1236980"/>
                    </a:cubicBezTo>
                    <a:cubicBezTo>
                      <a:pt x="1064260" y="1236980"/>
                      <a:pt x="1236980" y="1064260"/>
                      <a:pt x="1236980" y="853440"/>
                    </a:cubicBezTo>
                    <a:cubicBezTo>
                      <a:pt x="1236980" y="642620"/>
                      <a:pt x="1065530" y="469900"/>
                      <a:pt x="853440" y="469900"/>
                    </a:cubicBezTo>
                    <a:close/>
                  </a:path>
                </a:pathLst>
              </a:custGeom>
              <a:solidFill>
                <a:srgbClr val="FAFAFA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0" y="1587"/>
              <a:ext cx="287744" cy="287744"/>
              <a:chOff x="0" y="0"/>
              <a:chExt cx="6350000" cy="63500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CDA63C"/>
              </a:solidFill>
            </p:spPr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6999"/>
          </a:blip>
          <a:srcRect/>
          <a:stretch>
            <a:fillRect/>
          </a:stretch>
        </p:blipFill>
        <p:spPr>
          <a:xfrm rot="-10800000">
            <a:off x="5861892" y="-1806744"/>
            <a:ext cx="7213418" cy="371491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8404367" y="1262874"/>
            <a:ext cx="4217429" cy="2334941"/>
            <a:chOff x="0" y="0"/>
            <a:chExt cx="18104040" cy="10023137"/>
          </a:xfrm>
        </p:grpSpPr>
        <p:sp>
          <p:nvSpPr>
            <p:cNvPr id="4" name="Freeform 4"/>
            <p:cNvSpPr/>
            <p:nvPr/>
          </p:nvSpPr>
          <p:spPr>
            <a:xfrm>
              <a:off x="72390" y="72390"/>
              <a:ext cx="17959260" cy="9878358"/>
            </a:xfrm>
            <a:custGeom>
              <a:avLst/>
              <a:gdLst/>
              <a:ahLst/>
              <a:cxnLst/>
              <a:rect l="l" t="t" r="r" b="b"/>
              <a:pathLst>
                <a:path w="17959260" h="9878358">
                  <a:moveTo>
                    <a:pt x="0" y="0"/>
                  </a:moveTo>
                  <a:lnTo>
                    <a:pt x="17959260" y="0"/>
                  </a:lnTo>
                  <a:lnTo>
                    <a:pt x="17959260" y="9878358"/>
                  </a:lnTo>
                  <a:lnTo>
                    <a:pt x="0" y="98783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8104039" cy="10023137"/>
            </a:xfrm>
            <a:custGeom>
              <a:avLst/>
              <a:gdLst/>
              <a:ahLst/>
              <a:cxnLst/>
              <a:rect l="l" t="t" r="r" b="b"/>
              <a:pathLst>
                <a:path w="18104039" h="10023137">
                  <a:moveTo>
                    <a:pt x="17959260" y="9878358"/>
                  </a:moveTo>
                  <a:lnTo>
                    <a:pt x="18104039" y="9878358"/>
                  </a:lnTo>
                  <a:lnTo>
                    <a:pt x="18104039" y="10023137"/>
                  </a:lnTo>
                  <a:lnTo>
                    <a:pt x="17959260" y="10023137"/>
                  </a:lnTo>
                  <a:lnTo>
                    <a:pt x="17959260" y="9878358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9878358"/>
                  </a:lnTo>
                  <a:lnTo>
                    <a:pt x="0" y="9878358"/>
                  </a:lnTo>
                  <a:lnTo>
                    <a:pt x="0" y="144780"/>
                  </a:lnTo>
                  <a:close/>
                  <a:moveTo>
                    <a:pt x="0" y="9878358"/>
                  </a:moveTo>
                  <a:lnTo>
                    <a:pt x="144780" y="9878358"/>
                  </a:lnTo>
                  <a:lnTo>
                    <a:pt x="144780" y="10023137"/>
                  </a:lnTo>
                  <a:lnTo>
                    <a:pt x="0" y="10023137"/>
                  </a:lnTo>
                  <a:lnTo>
                    <a:pt x="0" y="9878358"/>
                  </a:lnTo>
                  <a:close/>
                  <a:moveTo>
                    <a:pt x="17959260" y="144780"/>
                  </a:moveTo>
                  <a:lnTo>
                    <a:pt x="18104039" y="144780"/>
                  </a:lnTo>
                  <a:lnTo>
                    <a:pt x="18104039" y="9878358"/>
                  </a:lnTo>
                  <a:lnTo>
                    <a:pt x="17959260" y="9878358"/>
                  </a:lnTo>
                  <a:lnTo>
                    <a:pt x="17959260" y="144780"/>
                  </a:lnTo>
                  <a:close/>
                  <a:moveTo>
                    <a:pt x="144780" y="9878358"/>
                  </a:moveTo>
                  <a:lnTo>
                    <a:pt x="17959260" y="9878358"/>
                  </a:lnTo>
                  <a:lnTo>
                    <a:pt x="17959260" y="10023137"/>
                  </a:lnTo>
                  <a:lnTo>
                    <a:pt x="144780" y="10023137"/>
                  </a:lnTo>
                  <a:lnTo>
                    <a:pt x="144780" y="9878358"/>
                  </a:lnTo>
                  <a:close/>
                  <a:moveTo>
                    <a:pt x="17959260" y="0"/>
                  </a:moveTo>
                  <a:lnTo>
                    <a:pt x="18104039" y="0"/>
                  </a:lnTo>
                  <a:lnTo>
                    <a:pt x="18104039" y="144780"/>
                  </a:lnTo>
                  <a:lnTo>
                    <a:pt x="17959260" y="144780"/>
                  </a:lnTo>
                  <a:lnTo>
                    <a:pt x="17959260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7959260" y="0"/>
                  </a:lnTo>
                  <a:lnTo>
                    <a:pt x="17959260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alphaModFix amt="6999"/>
          </a:blip>
          <a:srcRect/>
          <a:stretch>
            <a:fillRect/>
          </a:stretch>
        </p:blipFill>
        <p:spPr>
          <a:xfrm rot="-10800000">
            <a:off x="-206655" y="7840641"/>
            <a:ext cx="7213418" cy="371491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alphaModFix amt="6999"/>
          </a:blip>
          <a:srcRect/>
          <a:stretch>
            <a:fillRect/>
          </a:stretch>
        </p:blipFill>
        <p:spPr>
          <a:xfrm rot="-10800000">
            <a:off x="12507404" y="4447006"/>
            <a:ext cx="7213418" cy="3714910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13041871" y="1256882"/>
            <a:ext cx="4217429" cy="2340934"/>
            <a:chOff x="0" y="0"/>
            <a:chExt cx="18104040" cy="10048862"/>
          </a:xfrm>
        </p:grpSpPr>
        <p:sp>
          <p:nvSpPr>
            <p:cNvPr id="9" name="Freeform 9"/>
            <p:cNvSpPr/>
            <p:nvPr/>
          </p:nvSpPr>
          <p:spPr>
            <a:xfrm>
              <a:off x="72390" y="72390"/>
              <a:ext cx="17959260" cy="9904082"/>
            </a:xfrm>
            <a:custGeom>
              <a:avLst/>
              <a:gdLst/>
              <a:ahLst/>
              <a:cxnLst/>
              <a:rect l="l" t="t" r="r" b="b"/>
              <a:pathLst>
                <a:path w="17959260" h="9904082">
                  <a:moveTo>
                    <a:pt x="0" y="0"/>
                  </a:moveTo>
                  <a:lnTo>
                    <a:pt x="17959260" y="0"/>
                  </a:lnTo>
                  <a:lnTo>
                    <a:pt x="17959260" y="9904082"/>
                  </a:lnTo>
                  <a:lnTo>
                    <a:pt x="0" y="99040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18104039" cy="10048862"/>
            </a:xfrm>
            <a:custGeom>
              <a:avLst/>
              <a:gdLst/>
              <a:ahLst/>
              <a:cxnLst/>
              <a:rect l="l" t="t" r="r" b="b"/>
              <a:pathLst>
                <a:path w="18104039" h="10048862">
                  <a:moveTo>
                    <a:pt x="17959260" y="9904082"/>
                  </a:moveTo>
                  <a:lnTo>
                    <a:pt x="18104039" y="9904082"/>
                  </a:lnTo>
                  <a:lnTo>
                    <a:pt x="18104039" y="10048862"/>
                  </a:lnTo>
                  <a:lnTo>
                    <a:pt x="17959260" y="10048862"/>
                  </a:lnTo>
                  <a:lnTo>
                    <a:pt x="17959260" y="9904082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9904082"/>
                  </a:lnTo>
                  <a:lnTo>
                    <a:pt x="0" y="9904082"/>
                  </a:lnTo>
                  <a:lnTo>
                    <a:pt x="0" y="144780"/>
                  </a:lnTo>
                  <a:close/>
                  <a:moveTo>
                    <a:pt x="0" y="9904082"/>
                  </a:moveTo>
                  <a:lnTo>
                    <a:pt x="144780" y="9904082"/>
                  </a:lnTo>
                  <a:lnTo>
                    <a:pt x="144780" y="10048862"/>
                  </a:lnTo>
                  <a:lnTo>
                    <a:pt x="0" y="10048862"/>
                  </a:lnTo>
                  <a:lnTo>
                    <a:pt x="0" y="9904082"/>
                  </a:lnTo>
                  <a:close/>
                  <a:moveTo>
                    <a:pt x="17959260" y="144780"/>
                  </a:moveTo>
                  <a:lnTo>
                    <a:pt x="18104039" y="144780"/>
                  </a:lnTo>
                  <a:lnTo>
                    <a:pt x="18104039" y="9904082"/>
                  </a:lnTo>
                  <a:lnTo>
                    <a:pt x="17959260" y="9904082"/>
                  </a:lnTo>
                  <a:lnTo>
                    <a:pt x="17959260" y="144780"/>
                  </a:lnTo>
                  <a:close/>
                  <a:moveTo>
                    <a:pt x="144780" y="9904082"/>
                  </a:moveTo>
                  <a:lnTo>
                    <a:pt x="17959260" y="9904082"/>
                  </a:lnTo>
                  <a:lnTo>
                    <a:pt x="17959260" y="10048862"/>
                  </a:lnTo>
                  <a:lnTo>
                    <a:pt x="144780" y="10048862"/>
                  </a:lnTo>
                  <a:lnTo>
                    <a:pt x="144780" y="9904082"/>
                  </a:lnTo>
                  <a:close/>
                  <a:moveTo>
                    <a:pt x="17959260" y="0"/>
                  </a:moveTo>
                  <a:lnTo>
                    <a:pt x="18104039" y="0"/>
                  </a:lnTo>
                  <a:lnTo>
                    <a:pt x="18104039" y="144780"/>
                  </a:lnTo>
                  <a:lnTo>
                    <a:pt x="17959260" y="144780"/>
                  </a:lnTo>
                  <a:lnTo>
                    <a:pt x="17959260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7959260" y="0"/>
                  </a:lnTo>
                  <a:lnTo>
                    <a:pt x="17959260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404367" y="3969520"/>
            <a:ext cx="4217429" cy="2334941"/>
            <a:chOff x="0" y="0"/>
            <a:chExt cx="18104040" cy="10023137"/>
          </a:xfrm>
        </p:grpSpPr>
        <p:sp>
          <p:nvSpPr>
            <p:cNvPr id="12" name="Freeform 12"/>
            <p:cNvSpPr/>
            <p:nvPr/>
          </p:nvSpPr>
          <p:spPr>
            <a:xfrm>
              <a:off x="72390" y="72390"/>
              <a:ext cx="17959260" cy="9878358"/>
            </a:xfrm>
            <a:custGeom>
              <a:avLst/>
              <a:gdLst/>
              <a:ahLst/>
              <a:cxnLst/>
              <a:rect l="l" t="t" r="r" b="b"/>
              <a:pathLst>
                <a:path w="17959260" h="9878358">
                  <a:moveTo>
                    <a:pt x="0" y="0"/>
                  </a:moveTo>
                  <a:lnTo>
                    <a:pt x="17959260" y="0"/>
                  </a:lnTo>
                  <a:lnTo>
                    <a:pt x="17959260" y="9878358"/>
                  </a:lnTo>
                  <a:lnTo>
                    <a:pt x="0" y="98783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18104039" cy="10023137"/>
            </a:xfrm>
            <a:custGeom>
              <a:avLst/>
              <a:gdLst/>
              <a:ahLst/>
              <a:cxnLst/>
              <a:rect l="l" t="t" r="r" b="b"/>
              <a:pathLst>
                <a:path w="18104039" h="10023137">
                  <a:moveTo>
                    <a:pt x="17959260" y="9878358"/>
                  </a:moveTo>
                  <a:lnTo>
                    <a:pt x="18104039" y="9878358"/>
                  </a:lnTo>
                  <a:lnTo>
                    <a:pt x="18104039" y="10023137"/>
                  </a:lnTo>
                  <a:lnTo>
                    <a:pt x="17959260" y="10023137"/>
                  </a:lnTo>
                  <a:lnTo>
                    <a:pt x="17959260" y="9878358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9878358"/>
                  </a:lnTo>
                  <a:lnTo>
                    <a:pt x="0" y="9878358"/>
                  </a:lnTo>
                  <a:lnTo>
                    <a:pt x="0" y="144780"/>
                  </a:lnTo>
                  <a:close/>
                  <a:moveTo>
                    <a:pt x="0" y="9878358"/>
                  </a:moveTo>
                  <a:lnTo>
                    <a:pt x="144780" y="9878358"/>
                  </a:lnTo>
                  <a:lnTo>
                    <a:pt x="144780" y="10023137"/>
                  </a:lnTo>
                  <a:lnTo>
                    <a:pt x="0" y="10023137"/>
                  </a:lnTo>
                  <a:lnTo>
                    <a:pt x="0" y="9878358"/>
                  </a:lnTo>
                  <a:close/>
                  <a:moveTo>
                    <a:pt x="17959260" y="144780"/>
                  </a:moveTo>
                  <a:lnTo>
                    <a:pt x="18104039" y="144780"/>
                  </a:lnTo>
                  <a:lnTo>
                    <a:pt x="18104039" y="9878358"/>
                  </a:lnTo>
                  <a:lnTo>
                    <a:pt x="17959260" y="9878358"/>
                  </a:lnTo>
                  <a:lnTo>
                    <a:pt x="17959260" y="144780"/>
                  </a:lnTo>
                  <a:close/>
                  <a:moveTo>
                    <a:pt x="144780" y="9878358"/>
                  </a:moveTo>
                  <a:lnTo>
                    <a:pt x="17959260" y="9878358"/>
                  </a:lnTo>
                  <a:lnTo>
                    <a:pt x="17959260" y="10023137"/>
                  </a:lnTo>
                  <a:lnTo>
                    <a:pt x="144780" y="10023137"/>
                  </a:lnTo>
                  <a:lnTo>
                    <a:pt x="144780" y="9878358"/>
                  </a:lnTo>
                  <a:close/>
                  <a:moveTo>
                    <a:pt x="17959260" y="0"/>
                  </a:moveTo>
                  <a:lnTo>
                    <a:pt x="18104039" y="0"/>
                  </a:lnTo>
                  <a:lnTo>
                    <a:pt x="18104039" y="144780"/>
                  </a:lnTo>
                  <a:lnTo>
                    <a:pt x="17959260" y="144780"/>
                  </a:lnTo>
                  <a:lnTo>
                    <a:pt x="17959260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7959260" y="0"/>
                  </a:lnTo>
                  <a:lnTo>
                    <a:pt x="17959260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3041871" y="3963528"/>
            <a:ext cx="4217429" cy="2340934"/>
            <a:chOff x="0" y="0"/>
            <a:chExt cx="18104040" cy="10048862"/>
          </a:xfrm>
        </p:grpSpPr>
        <p:sp>
          <p:nvSpPr>
            <p:cNvPr id="15" name="Freeform 15"/>
            <p:cNvSpPr/>
            <p:nvPr/>
          </p:nvSpPr>
          <p:spPr>
            <a:xfrm>
              <a:off x="72390" y="72390"/>
              <a:ext cx="17959260" cy="9904082"/>
            </a:xfrm>
            <a:custGeom>
              <a:avLst/>
              <a:gdLst/>
              <a:ahLst/>
              <a:cxnLst/>
              <a:rect l="l" t="t" r="r" b="b"/>
              <a:pathLst>
                <a:path w="17959260" h="9904082">
                  <a:moveTo>
                    <a:pt x="0" y="0"/>
                  </a:moveTo>
                  <a:lnTo>
                    <a:pt x="17959260" y="0"/>
                  </a:lnTo>
                  <a:lnTo>
                    <a:pt x="17959260" y="9904082"/>
                  </a:lnTo>
                  <a:lnTo>
                    <a:pt x="0" y="99040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8104039" cy="10048862"/>
            </a:xfrm>
            <a:custGeom>
              <a:avLst/>
              <a:gdLst/>
              <a:ahLst/>
              <a:cxnLst/>
              <a:rect l="l" t="t" r="r" b="b"/>
              <a:pathLst>
                <a:path w="18104039" h="10048862">
                  <a:moveTo>
                    <a:pt x="17959260" y="9904082"/>
                  </a:moveTo>
                  <a:lnTo>
                    <a:pt x="18104039" y="9904082"/>
                  </a:lnTo>
                  <a:lnTo>
                    <a:pt x="18104039" y="10048862"/>
                  </a:lnTo>
                  <a:lnTo>
                    <a:pt x="17959260" y="10048862"/>
                  </a:lnTo>
                  <a:lnTo>
                    <a:pt x="17959260" y="9904082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9904082"/>
                  </a:lnTo>
                  <a:lnTo>
                    <a:pt x="0" y="9904082"/>
                  </a:lnTo>
                  <a:lnTo>
                    <a:pt x="0" y="144780"/>
                  </a:lnTo>
                  <a:close/>
                  <a:moveTo>
                    <a:pt x="0" y="9904082"/>
                  </a:moveTo>
                  <a:lnTo>
                    <a:pt x="144780" y="9904082"/>
                  </a:lnTo>
                  <a:lnTo>
                    <a:pt x="144780" y="10048862"/>
                  </a:lnTo>
                  <a:lnTo>
                    <a:pt x="0" y="10048862"/>
                  </a:lnTo>
                  <a:lnTo>
                    <a:pt x="0" y="9904082"/>
                  </a:lnTo>
                  <a:close/>
                  <a:moveTo>
                    <a:pt x="17959260" y="144780"/>
                  </a:moveTo>
                  <a:lnTo>
                    <a:pt x="18104039" y="144780"/>
                  </a:lnTo>
                  <a:lnTo>
                    <a:pt x="18104039" y="9904082"/>
                  </a:lnTo>
                  <a:lnTo>
                    <a:pt x="17959260" y="9904082"/>
                  </a:lnTo>
                  <a:lnTo>
                    <a:pt x="17959260" y="144780"/>
                  </a:lnTo>
                  <a:close/>
                  <a:moveTo>
                    <a:pt x="144780" y="9904082"/>
                  </a:moveTo>
                  <a:lnTo>
                    <a:pt x="17959260" y="9904082"/>
                  </a:lnTo>
                  <a:lnTo>
                    <a:pt x="17959260" y="10048862"/>
                  </a:lnTo>
                  <a:lnTo>
                    <a:pt x="144780" y="10048862"/>
                  </a:lnTo>
                  <a:lnTo>
                    <a:pt x="144780" y="9904082"/>
                  </a:lnTo>
                  <a:close/>
                  <a:moveTo>
                    <a:pt x="17959260" y="0"/>
                  </a:moveTo>
                  <a:lnTo>
                    <a:pt x="18104039" y="0"/>
                  </a:lnTo>
                  <a:lnTo>
                    <a:pt x="18104039" y="144780"/>
                  </a:lnTo>
                  <a:lnTo>
                    <a:pt x="17959260" y="144780"/>
                  </a:lnTo>
                  <a:lnTo>
                    <a:pt x="17959260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7959260" y="0"/>
                  </a:lnTo>
                  <a:lnTo>
                    <a:pt x="17959260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8404367" y="6676166"/>
            <a:ext cx="4217429" cy="2334941"/>
            <a:chOff x="0" y="0"/>
            <a:chExt cx="18104040" cy="10023137"/>
          </a:xfrm>
        </p:grpSpPr>
        <p:sp>
          <p:nvSpPr>
            <p:cNvPr id="18" name="Freeform 18"/>
            <p:cNvSpPr/>
            <p:nvPr/>
          </p:nvSpPr>
          <p:spPr>
            <a:xfrm>
              <a:off x="72390" y="72390"/>
              <a:ext cx="17959260" cy="9878358"/>
            </a:xfrm>
            <a:custGeom>
              <a:avLst/>
              <a:gdLst/>
              <a:ahLst/>
              <a:cxnLst/>
              <a:rect l="l" t="t" r="r" b="b"/>
              <a:pathLst>
                <a:path w="17959260" h="9878358">
                  <a:moveTo>
                    <a:pt x="0" y="0"/>
                  </a:moveTo>
                  <a:lnTo>
                    <a:pt x="17959260" y="0"/>
                  </a:lnTo>
                  <a:lnTo>
                    <a:pt x="17959260" y="9878358"/>
                  </a:lnTo>
                  <a:lnTo>
                    <a:pt x="0" y="98783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8104039" cy="10023137"/>
            </a:xfrm>
            <a:custGeom>
              <a:avLst/>
              <a:gdLst/>
              <a:ahLst/>
              <a:cxnLst/>
              <a:rect l="l" t="t" r="r" b="b"/>
              <a:pathLst>
                <a:path w="18104039" h="10023137">
                  <a:moveTo>
                    <a:pt x="17959260" y="9878358"/>
                  </a:moveTo>
                  <a:lnTo>
                    <a:pt x="18104039" y="9878358"/>
                  </a:lnTo>
                  <a:lnTo>
                    <a:pt x="18104039" y="10023137"/>
                  </a:lnTo>
                  <a:lnTo>
                    <a:pt x="17959260" y="10023137"/>
                  </a:lnTo>
                  <a:lnTo>
                    <a:pt x="17959260" y="9878358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9878358"/>
                  </a:lnTo>
                  <a:lnTo>
                    <a:pt x="0" y="9878358"/>
                  </a:lnTo>
                  <a:lnTo>
                    <a:pt x="0" y="144780"/>
                  </a:lnTo>
                  <a:close/>
                  <a:moveTo>
                    <a:pt x="0" y="9878358"/>
                  </a:moveTo>
                  <a:lnTo>
                    <a:pt x="144780" y="9878358"/>
                  </a:lnTo>
                  <a:lnTo>
                    <a:pt x="144780" y="10023137"/>
                  </a:lnTo>
                  <a:lnTo>
                    <a:pt x="0" y="10023137"/>
                  </a:lnTo>
                  <a:lnTo>
                    <a:pt x="0" y="9878358"/>
                  </a:lnTo>
                  <a:close/>
                  <a:moveTo>
                    <a:pt x="17959260" y="144780"/>
                  </a:moveTo>
                  <a:lnTo>
                    <a:pt x="18104039" y="144780"/>
                  </a:lnTo>
                  <a:lnTo>
                    <a:pt x="18104039" y="9878358"/>
                  </a:lnTo>
                  <a:lnTo>
                    <a:pt x="17959260" y="9878358"/>
                  </a:lnTo>
                  <a:lnTo>
                    <a:pt x="17959260" y="144780"/>
                  </a:lnTo>
                  <a:close/>
                  <a:moveTo>
                    <a:pt x="144780" y="9878358"/>
                  </a:moveTo>
                  <a:lnTo>
                    <a:pt x="17959260" y="9878358"/>
                  </a:lnTo>
                  <a:lnTo>
                    <a:pt x="17959260" y="10023137"/>
                  </a:lnTo>
                  <a:lnTo>
                    <a:pt x="144780" y="10023137"/>
                  </a:lnTo>
                  <a:lnTo>
                    <a:pt x="144780" y="9878358"/>
                  </a:lnTo>
                  <a:close/>
                  <a:moveTo>
                    <a:pt x="17959260" y="0"/>
                  </a:moveTo>
                  <a:lnTo>
                    <a:pt x="18104039" y="0"/>
                  </a:lnTo>
                  <a:lnTo>
                    <a:pt x="18104039" y="144780"/>
                  </a:lnTo>
                  <a:lnTo>
                    <a:pt x="17959260" y="144780"/>
                  </a:lnTo>
                  <a:lnTo>
                    <a:pt x="17959260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7959260" y="0"/>
                  </a:lnTo>
                  <a:lnTo>
                    <a:pt x="17959260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3041871" y="6670174"/>
            <a:ext cx="4217429" cy="2340934"/>
            <a:chOff x="0" y="0"/>
            <a:chExt cx="18104040" cy="10048862"/>
          </a:xfrm>
        </p:grpSpPr>
        <p:sp>
          <p:nvSpPr>
            <p:cNvPr id="21" name="Freeform 21"/>
            <p:cNvSpPr/>
            <p:nvPr/>
          </p:nvSpPr>
          <p:spPr>
            <a:xfrm>
              <a:off x="72390" y="72390"/>
              <a:ext cx="17959260" cy="9904082"/>
            </a:xfrm>
            <a:custGeom>
              <a:avLst/>
              <a:gdLst/>
              <a:ahLst/>
              <a:cxnLst/>
              <a:rect l="l" t="t" r="r" b="b"/>
              <a:pathLst>
                <a:path w="17959260" h="9904082">
                  <a:moveTo>
                    <a:pt x="0" y="0"/>
                  </a:moveTo>
                  <a:lnTo>
                    <a:pt x="17959260" y="0"/>
                  </a:lnTo>
                  <a:lnTo>
                    <a:pt x="17959260" y="9904082"/>
                  </a:lnTo>
                  <a:lnTo>
                    <a:pt x="0" y="99040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18104039" cy="10048862"/>
            </a:xfrm>
            <a:custGeom>
              <a:avLst/>
              <a:gdLst/>
              <a:ahLst/>
              <a:cxnLst/>
              <a:rect l="l" t="t" r="r" b="b"/>
              <a:pathLst>
                <a:path w="18104039" h="10048862">
                  <a:moveTo>
                    <a:pt x="17959260" y="9904082"/>
                  </a:moveTo>
                  <a:lnTo>
                    <a:pt x="18104039" y="9904082"/>
                  </a:lnTo>
                  <a:lnTo>
                    <a:pt x="18104039" y="10048862"/>
                  </a:lnTo>
                  <a:lnTo>
                    <a:pt x="17959260" y="10048862"/>
                  </a:lnTo>
                  <a:lnTo>
                    <a:pt x="17959260" y="9904082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9904082"/>
                  </a:lnTo>
                  <a:lnTo>
                    <a:pt x="0" y="9904082"/>
                  </a:lnTo>
                  <a:lnTo>
                    <a:pt x="0" y="144780"/>
                  </a:lnTo>
                  <a:close/>
                  <a:moveTo>
                    <a:pt x="0" y="9904082"/>
                  </a:moveTo>
                  <a:lnTo>
                    <a:pt x="144780" y="9904082"/>
                  </a:lnTo>
                  <a:lnTo>
                    <a:pt x="144780" y="10048862"/>
                  </a:lnTo>
                  <a:lnTo>
                    <a:pt x="0" y="10048862"/>
                  </a:lnTo>
                  <a:lnTo>
                    <a:pt x="0" y="9904082"/>
                  </a:lnTo>
                  <a:close/>
                  <a:moveTo>
                    <a:pt x="17959260" y="144780"/>
                  </a:moveTo>
                  <a:lnTo>
                    <a:pt x="18104039" y="144780"/>
                  </a:lnTo>
                  <a:lnTo>
                    <a:pt x="18104039" y="9904082"/>
                  </a:lnTo>
                  <a:lnTo>
                    <a:pt x="17959260" y="9904082"/>
                  </a:lnTo>
                  <a:lnTo>
                    <a:pt x="17959260" y="144780"/>
                  </a:lnTo>
                  <a:close/>
                  <a:moveTo>
                    <a:pt x="144780" y="9904082"/>
                  </a:moveTo>
                  <a:lnTo>
                    <a:pt x="17959260" y="9904082"/>
                  </a:lnTo>
                  <a:lnTo>
                    <a:pt x="17959260" y="10048862"/>
                  </a:lnTo>
                  <a:lnTo>
                    <a:pt x="144780" y="10048862"/>
                  </a:lnTo>
                  <a:lnTo>
                    <a:pt x="144780" y="9904082"/>
                  </a:lnTo>
                  <a:close/>
                  <a:moveTo>
                    <a:pt x="17959260" y="0"/>
                  </a:moveTo>
                  <a:lnTo>
                    <a:pt x="18104039" y="0"/>
                  </a:lnTo>
                  <a:lnTo>
                    <a:pt x="18104039" y="144780"/>
                  </a:lnTo>
                  <a:lnTo>
                    <a:pt x="17959260" y="144780"/>
                  </a:lnTo>
                  <a:lnTo>
                    <a:pt x="17959260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7959260" y="0"/>
                  </a:lnTo>
                  <a:lnTo>
                    <a:pt x="17959260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13635218" y="1285047"/>
            <a:ext cx="3030734" cy="2240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Prompt Light"/>
              </a:rPr>
              <a:t>Highly optimized Bluetooth Low Energy (BLE)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997715" y="1568065"/>
            <a:ext cx="3030734" cy="167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Prompt Light"/>
              </a:rPr>
              <a:t>HX711 ADC Sensor Module for Load Cells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635218" y="4846969"/>
            <a:ext cx="3030734" cy="541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Prompt Light"/>
              </a:rPr>
              <a:t>Buzzer Alarm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997715" y="6978075"/>
            <a:ext cx="3030734" cy="167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Prompt Light"/>
              </a:rPr>
              <a:t>Arduino UNO</a:t>
            </a:r>
          </a:p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Prompt Light"/>
              </a:rPr>
              <a:t>nRF24L01 BLE Module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635218" y="7261092"/>
            <a:ext cx="3030734" cy="1107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Prompt Light"/>
              </a:rPr>
              <a:t>Rotating CCTV camera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10356" y="998872"/>
            <a:ext cx="7087898" cy="2598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400"/>
              </a:lnSpc>
            </a:pPr>
            <a:r>
              <a:rPr lang="en-US" sz="8000">
                <a:solidFill>
                  <a:srgbClr val="000000"/>
                </a:solidFill>
                <a:latin typeface="Prompt Bold"/>
              </a:rPr>
              <a:t>Components</a:t>
            </a:r>
          </a:p>
          <a:p>
            <a:pPr>
              <a:lnSpc>
                <a:spcPts val="10400"/>
              </a:lnSpc>
            </a:pPr>
            <a:r>
              <a:rPr lang="en-US" sz="8000">
                <a:solidFill>
                  <a:srgbClr val="000000"/>
                </a:solidFill>
                <a:latin typeface="Prompt Bold"/>
              </a:rPr>
              <a:t>Requirements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849381" y="4897140"/>
            <a:ext cx="3327401" cy="868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500" spc="125">
                <a:solidFill>
                  <a:srgbClr val="000000"/>
                </a:solidFill>
                <a:latin typeface="Aileron Regular"/>
              </a:rPr>
              <a:t>Memory card</a:t>
            </a:r>
          </a:p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499" spc="124">
                <a:solidFill>
                  <a:srgbClr val="000000"/>
                </a:solidFill>
                <a:latin typeface="Aileron Regular"/>
              </a:rPr>
              <a:t>for storing data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976</Words>
  <Application>Microsoft Office PowerPoint</Application>
  <PresentationFormat>Custom</PresentationFormat>
  <Paragraphs>153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6" baseType="lpstr">
      <vt:lpstr>Arial</vt:lpstr>
      <vt:lpstr>Cormorant Garamond Bold Bold</vt:lpstr>
      <vt:lpstr>Overpass Light</vt:lpstr>
      <vt:lpstr>Overpass Light Bold</vt:lpstr>
      <vt:lpstr>Calibri</vt:lpstr>
      <vt:lpstr>Open Sans Light Bold</vt:lpstr>
      <vt:lpstr>Aileron Regular Bold</vt:lpstr>
      <vt:lpstr>Aileron Regular</vt:lpstr>
      <vt:lpstr>Aileron Heavy</vt:lpstr>
      <vt:lpstr>Prompt Light</vt:lpstr>
      <vt:lpstr>Prompt Bold</vt:lpstr>
      <vt:lpstr>HK Grotesk Bold</vt:lpstr>
      <vt:lpstr>HK Grotesk Medium</vt:lpstr>
      <vt:lpstr>Open Sans Light</vt:lpstr>
      <vt:lpstr>Open Sans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Milcheur Media LLC</dc:title>
  <cp:lastModifiedBy>ARSHIYA MITTAL</cp:lastModifiedBy>
  <cp:revision>3</cp:revision>
  <dcterms:created xsi:type="dcterms:W3CDTF">2006-08-16T00:00:00Z</dcterms:created>
  <dcterms:modified xsi:type="dcterms:W3CDTF">2020-11-01T13:57:22Z</dcterms:modified>
  <dc:identifier>DAEMJqDrj80</dc:identifier>
</cp:coreProperties>
</file>

<file path=docProps/thumbnail.jpeg>
</file>